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4"/>
    <p:sldMasterId id="2147483690" r:id="rId5"/>
  </p:sldMasterIdLst>
  <p:notesMasterIdLst>
    <p:notesMasterId r:id="rId22"/>
  </p:notesMasterIdLst>
  <p:handoutMasterIdLst>
    <p:handoutMasterId r:id="rId23"/>
  </p:handoutMasterIdLst>
  <p:sldIdLst>
    <p:sldId id="292" r:id="rId6"/>
    <p:sldId id="257" r:id="rId7"/>
    <p:sldId id="1026" r:id="rId8"/>
    <p:sldId id="1025" r:id="rId9"/>
    <p:sldId id="294" r:id="rId10"/>
    <p:sldId id="273" r:id="rId11"/>
    <p:sldId id="272" r:id="rId12"/>
    <p:sldId id="288" r:id="rId13"/>
    <p:sldId id="297" r:id="rId14"/>
    <p:sldId id="275" r:id="rId15"/>
    <p:sldId id="296" r:id="rId16"/>
    <p:sldId id="295" r:id="rId17"/>
    <p:sldId id="276" r:id="rId18"/>
    <p:sldId id="277" r:id="rId19"/>
    <p:sldId id="270" r:id="rId20"/>
    <p:sldId id="300" r:id="rId21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B7BD7DD-67D1-3A74-31F2-BF475E76F8B2}" name="Anthony Adams" initials="AA" userId="S::aadams@sacrt.com::af800563-fac0-4b08-a100-2a3ef1fb6fa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strong, Price" initials="AP" lastIdx="45" clrIdx="0">
    <p:extLst>
      <p:ext uri="{19B8F6BF-5375-455C-9EA6-DF929625EA0E}">
        <p15:presenceInfo xmlns:p15="http://schemas.microsoft.com/office/powerpoint/2012/main" userId="S::price.armstrong@aecom.com::843aff3f-b165-45ec-8b81-d7bc71eee97b" providerId="AD"/>
      </p:ext>
    </p:extLst>
  </p:cmAuthor>
  <p:cmAuthor id="2" name="Xie, Shengao (Victor)" initials="XS(" lastIdx="22" clrIdx="1">
    <p:extLst>
      <p:ext uri="{19B8F6BF-5375-455C-9EA6-DF929625EA0E}">
        <p15:presenceInfo xmlns:p15="http://schemas.microsoft.com/office/powerpoint/2012/main" userId="S::victor.xie@aecom.com::e21d033c-ae55-47a5-aefc-81e37403df2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A76"/>
    <a:srgbClr val="F8C923"/>
    <a:srgbClr val="CFD5EA"/>
    <a:srgbClr val="E6E6E6"/>
    <a:srgbClr val="E9E3F5"/>
    <a:srgbClr val="E9EBF5"/>
    <a:srgbClr val="E7E6E6"/>
    <a:srgbClr val="FF3399"/>
    <a:srgbClr val="F5B5E4"/>
    <a:srgbClr val="FCAE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7194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EF9479-6C6B-4557-8D71-6064B894BA6B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36E7E89-CD2D-459E-B340-F63E479270B3}">
      <dgm:prSet phldrT="[Text]" custT="1"/>
      <dgm:spPr/>
      <dgm:t>
        <a:bodyPr/>
        <a:lstStyle/>
        <a:p>
          <a:r>
            <a:rPr lang="en-US" sz="2000" b="1" dirty="0">
              <a:latin typeface="Arial"/>
              <a:cs typeface="Arial"/>
            </a:rPr>
            <a:t>Rider Demographic: </a:t>
          </a:r>
        </a:p>
        <a:p>
          <a:r>
            <a:rPr lang="en-US" sz="2000" b="0" dirty="0">
              <a:latin typeface="Arial"/>
              <a:cs typeface="Arial"/>
            </a:rPr>
            <a:t>67% transit-dependent riders</a:t>
          </a:r>
        </a:p>
        <a:p>
          <a:r>
            <a:rPr lang="en-US" sz="2000" b="0" dirty="0">
              <a:latin typeface="Arial"/>
              <a:cs typeface="Arial"/>
            </a:rPr>
            <a:t>40% of </a:t>
          </a:r>
          <a:r>
            <a:rPr lang="en-US" sz="2000" b="0" dirty="0" err="1">
              <a:latin typeface="Arial"/>
              <a:cs typeface="Arial"/>
            </a:rPr>
            <a:t>SacRT</a:t>
          </a:r>
          <a:r>
            <a:rPr lang="en-US" sz="2000" b="0" dirty="0">
              <a:latin typeface="Arial"/>
              <a:cs typeface="Arial"/>
            </a:rPr>
            <a:t> trips are work-oriented</a:t>
          </a:r>
        </a:p>
        <a:p>
          <a:r>
            <a:rPr lang="en-US" sz="2000" b="0" dirty="0">
              <a:latin typeface="Arial"/>
              <a:cs typeface="Arial"/>
            </a:rPr>
            <a:t>20% of </a:t>
          </a:r>
          <a:r>
            <a:rPr lang="en-US" sz="2000" b="0" dirty="0" err="1">
              <a:latin typeface="Arial"/>
              <a:cs typeface="Arial"/>
            </a:rPr>
            <a:t>SacRT</a:t>
          </a:r>
          <a:r>
            <a:rPr lang="en-US" sz="2000" b="0" dirty="0">
              <a:latin typeface="Arial"/>
              <a:cs typeface="Arial"/>
            </a:rPr>
            <a:t> trips are to school</a:t>
          </a:r>
          <a:endParaRPr lang="en-US" sz="2000" dirty="0">
            <a:latin typeface="Arial"/>
            <a:cs typeface="Arial"/>
          </a:endParaRPr>
        </a:p>
      </dgm:t>
    </dgm:pt>
    <dgm:pt modelId="{4F58A1EC-6052-4A3F-B479-1FC51CD043A0}" type="parTrans" cxnId="{39855CEA-6E24-486F-A3D6-1E84E54F3730}">
      <dgm:prSet/>
      <dgm:spPr/>
      <dgm:t>
        <a:bodyPr/>
        <a:lstStyle/>
        <a:p>
          <a:endParaRPr lang="en-US"/>
        </a:p>
      </dgm:t>
    </dgm:pt>
    <dgm:pt modelId="{62F210A8-5A3F-4717-82D9-53CAFD0F212D}" type="sibTrans" cxnId="{39855CEA-6E24-486F-A3D6-1E84E54F3730}">
      <dgm:prSet/>
      <dgm:spPr/>
      <dgm:t>
        <a:bodyPr/>
        <a:lstStyle/>
        <a:p>
          <a:endParaRPr lang="en-US"/>
        </a:p>
      </dgm:t>
    </dgm:pt>
    <dgm:pt modelId="{A048A2C2-55C3-4F0D-965E-98DCDB2D3D9D}">
      <dgm:prSet phldrT="[Text]" custT="1"/>
      <dgm:spPr/>
      <dgm:t>
        <a:bodyPr/>
        <a:lstStyle/>
        <a:p>
          <a:r>
            <a:rPr lang="en-US" sz="2000" b="1" dirty="0">
              <a:latin typeface="Arial"/>
              <a:cs typeface="Arial"/>
            </a:rPr>
            <a:t>Cost Savings for Riding Transit:</a:t>
          </a:r>
        </a:p>
        <a:p>
          <a:r>
            <a:rPr lang="en-US" sz="2000" b="0" i="0" dirty="0"/>
            <a:t>Riding public transportation instead of driving can </a:t>
          </a:r>
          <a:r>
            <a:rPr lang="en-US" sz="2000" b="1" i="0" dirty="0"/>
            <a:t>save more than $13,000 a year</a:t>
          </a:r>
          <a:endParaRPr lang="en-US" sz="2000" b="1" dirty="0">
            <a:latin typeface="Arial"/>
            <a:cs typeface="Arial"/>
          </a:endParaRPr>
        </a:p>
      </dgm:t>
    </dgm:pt>
    <dgm:pt modelId="{B7A12C21-F3CB-4A83-90D9-213542977C40}" type="parTrans" cxnId="{CB2F17E9-B0C7-4913-AA57-AE34E7CA2A0F}">
      <dgm:prSet/>
      <dgm:spPr/>
      <dgm:t>
        <a:bodyPr/>
        <a:lstStyle/>
        <a:p>
          <a:endParaRPr lang="en-US"/>
        </a:p>
      </dgm:t>
    </dgm:pt>
    <dgm:pt modelId="{5B510821-9136-4F13-99B5-52B889BB6D7A}" type="sibTrans" cxnId="{CB2F17E9-B0C7-4913-AA57-AE34E7CA2A0F}">
      <dgm:prSet/>
      <dgm:spPr/>
      <dgm:t>
        <a:bodyPr/>
        <a:lstStyle/>
        <a:p>
          <a:endParaRPr lang="en-US"/>
        </a:p>
      </dgm:t>
    </dgm:pt>
    <dgm:pt modelId="{87B03040-9F0C-40A0-8DB4-AE758FB43E39}">
      <dgm:prSet phldr="0" custT="1"/>
      <dgm:spPr>
        <a:solidFill>
          <a:srgbClr val="92D050"/>
        </a:solidFill>
      </dgm:spPr>
      <dgm:t>
        <a:bodyPr/>
        <a:lstStyle/>
        <a:p>
          <a:pPr rtl="0"/>
          <a:r>
            <a:rPr lang="en-US" sz="2000" b="1" dirty="0">
              <a:latin typeface="Arial"/>
              <a:cs typeface="Arial"/>
            </a:rPr>
            <a:t>Congestion:</a:t>
          </a:r>
          <a:r>
            <a:rPr lang="en-US" sz="2000" dirty="0">
              <a:latin typeface="Arial"/>
              <a:cs typeface="Arial"/>
            </a:rPr>
            <a:t> Reduce 56 million miles in vehicle miles traveled annually = more time with the family.</a:t>
          </a:r>
        </a:p>
      </dgm:t>
    </dgm:pt>
    <dgm:pt modelId="{5305A81A-E423-48A7-ACDE-41F38D5F9342}" type="parTrans" cxnId="{3B21CD5A-0210-481B-B8A6-01B43B447B8E}">
      <dgm:prSet/>
      <dgm:spPr/>
      <dgm:t>
        <a:bodyPr/>
        <a:lstStyle/>
        <a:p>
          <a:endParaRPr lang="en-US"/>
        </a:p>
      </dgm:t>
    </dgm:pt>
    <dgm:pt modelId="{91C26200-49D6-4A89-B549-77293FE5DB51}" type="sibTrans" cxnId="{3B21CD5A-0210-481B-B8A6-01B43B447B8E}">
      <dgm:prSet/>
      <dgm:spPr/>
      <dgm:t>
        <a:bodyPr/>
        <a:lstStyle/>
        <a:p>
          <a:endParaRPr lang="en-US"/>
        </a:p>
      </dgm:t>
    </dgm:pt>
    <dgm:pt modelId="{7DB7304D-BD1F-4146-99EF-EDCACD30FB74}" type="pres">
      <dgm:prSet presAssocID="{71EF9479-6C6B-4557-8D71-6064B894BA6B}" presName="Name0" presStyleCnt="0">
        <dgm:presLayoutVars>
          <dgm:chMax val="7"/>
          <dgm:chPref val="7"/>
          <dgm:dir/>
        </dgm:presLayoutVars>
      </dgm:prSet>
      <dgm:spPr/>
    </dgm:pt>
    <dgm:pt modelId="{4F0FE92C-5CDB-4A94-94B8-49FD6D7B360B}" type="pres">
      <dgm:prSet presAssocID="{71EF9479-6C6B-4557-8D71-6064B894BA6B}" presName="Name1" presStyleCnt="0"/>
      <dgm:spPr/>
    </dgm:pt>
    <dgm:pt modelId="{CDC2AC09-1C90-4A9D-944C-D097691AEDD9}" type="pres">
      <dgm:prSet presAssocID="{71EF9479-6C6B-4557-8D71-6064B894BA6B}" presName="cycle" presStyleCnt="0"/>
      <dgm:spPr/>
    </dgm:pt>
    <dgm:pt modelId="{66FD7C2A-CEA5-43CA-AC09-97C5DF0B7DD8}" type="pres">
      <dgm:prSet presAssocID="{71EF9479-6C6B-4557-8D71-6064B894BA6B}" presName="srcNode" presStyleLbl="node1" presStyleIdx="0" presStyleCnt="3"/>
      <dgm:spPr/>
    </dgm:pt>
    <dgm:pt modelId="{09E526C6-9126-4461-8616-3897F63D3BEF}" type="pres">
      <dgm:prSet presAssocID="{71EF9479-6C6B-4557-8D71-6064B894BA6B}" presName="conn" presStyleLbl="parChTrans1D2" presStyleIdx="0" presStyleCnt="1"/>
      <dgm:spPr/>
    </dgm:pt>
    <dgm:pt modelId="{50A82DA4-7641-4EDE-9300-2484F945CE7A}" type="pres">
      <dgm:prSet presAssocID="{71EF9479-6C6B-4557-8D71-6064B894BA6B}" presName="extraNode" presStyleLbl="node1" presStyleIdx="0" presStyleCnt="3"/>
      <dgm:spPr/>
    </dgm:pt>
    <dgm:pt modelId="{9319C957-0A69-4B34-9CA7-27484867C42E}" type="pres">
      <dgm:prSet presAssocID="{71EF9479-6C6B-4557-8D71-6064B894BA6B}" presName="dstNode" presStyleLbl="node1" presStyleIdx="0" presStyleCnt="3"/>
      <dgm:spPr/>
    </dgm:pt>
    <dgm:pt modelId="{B12F355E-595C-4745-855F-F1022558DF8C}" type="pres">
      <dgm:prSet presAssocID="{D36E7E89-CD2D-459E-B340-F63E479270B3}" presName="text_1" presStyleLbl="node1" presStyleIdx="0" presStyleCnt="3" custScaleX="99821" custScaleY="159627">
        <dgm:presLayoutVars>
          <dgm:bulletEnabled val="1"/>
        </dgm:presLayoutVars>
      </dgm:prSet>
      <dgm:spPr/>
    </dgm:pt>
    <dgm:pt modelId="{2ED744B5-894F-4EE1-A39B-E2718DEB0A1E}" type="pres">
      <dgm:prSet presAssocID="{D36E7E89-CD2D-459E-B340-F63E479270B3}" presName="accent_1" presStyleCnt="0"/>
      <dgm:spPr/>
    </dgm:pt>
    <dgm:pt modelId="{65360A7A-F45A-45DC-9E2C-E06421918EB0}" type="pres">
      <dgm:prSet presAssocID="{D36E7E89-CD2D-459E-B340-F63E479270B3}" presName="accentRepeatNode" presStyleLbl="solidFgAcc1" presStyleIdx="0" presStyleCnt="3" custLinFactNeighborX="11635" custLinFactNeighborY="5944"/>
      <dgm:spPr/>
    </dgm:pt>
    <dgm:pt modelId="{9014A66B-0E48-40F6-B814-68458D89614A}" type="pres">
      <dgm:prSet presAssocID="{A048A2C2-55C3-4F0D-965E-98DCDB2D3D9D}" presName="text_2" presStyleLbl="node1" presStyleIdx="1" presStyleCnt="3" custScaleX="97968" custScaleY="134201" custLinFactNeighborX="953" custLinFactNeighborY="10196">
        <dgm:presLayoutVars>
          <dgm:bulletEnabled val="1"/>
        </dgm:presLayoutVars>
      </dgm:prSet>
      <dgm:spPr/>
    </dgm:pt>
    <dgm:pt modelId="{1E434757-D07D-40B2-BA5E-22548F93829B}" type="pres">
      <dgm:prSet presAssocID="{A048A2C2-55C3-4F0D-965E-98DCDB2D3D9D}" presName="accent_2" presStyleCnt="0"/>
      <dgm:spPr/>
    </dgm:pt>
    <dgm:pt modelId="{8AF8BA28-FDCA-4B62-BD19-BDEA47F72685}" type="pres">
      <dgm:prSet presAssocID="{A048A2C2-55C3-4F0D-965E-98DCDB2D3D9D}" presName="accentRepeatNode" presStyleLbl="solidFgAcc1" presStyleIdx="1" presStyleCnt="3" custLinFactNeighborX="-1256" custLinFactNeighborY="3140"/>
      <dgm:spPr/>
    </dgm:pt>
    <dgm:pt modelId="{3A36BD38-D48C-4908-A79E-82353EB8FDDD}" type="pres">
      <dgm:prSet presAssocID="{87B03040-9F0C-40A0-8DB4-AE758FB43E39}" presName="text_3" presStyleLbl="node1" presStyleIdx="2" presStyleCnt="3" custScaleY="124475" custLinFactNeighborX="-49" custLinFactNeighborY="2320">
        <dgm:presLayoutVars>
          <dgm:bulletEnabled val="1"/>
        </dgm:presLayoutVars>
      </dgm:prSet>
      <dgm:spPr/>
    </dgm:pt>
    <dgm:pt modelId="{D19F509B-15D5-4EB6-8CD0-F362B9E4EFFD}" type="pres">
      <dgm:prSet presAssocID="{87B03040-9F0C-40A0-8DB4-AE758FB43E39}" presName="accent_3" presStyleCnt="0"/>
      <dgm:spPr/>
    </dgm:pt>
    <dgm:pt modelId="{B3FC381F-4630-45B5-828C-5E9E5095FA6C}" type="pres">
      <dgm:prSet presAssocID="{87B03040-9F0C-40A0-8DB4-AE758FB43E39}" presName="accentRepeatNode" presStyleLbl="solidFgAcc1" presStyleIdx="2" presStyleCnt="3"/>
      <dgm:spPr>
        <a:blipFill rotWithShape="0">
          <a:blip xmlns:r="http://schemas.openxmlformats.org/officeDocument/2006/relationships" r:embed="rId1"/>
          <a:srcRect/>
          <a:stretch>
            <a:fillRect/>
          </a:stretch>
        </a:blipFill>
      </dgm:spPr>
    </dgm:pt>
  </dgm:ptLst>
  <dgm:cxnLst>
    <dgm:cxn modelId="{053B0B4B-49C7-45C8-A033-90529D8BF1A9}" type="presOf" srcId="{87B03040-9F0C-40A0-8DB4-AE758FB43E39}" destId="{3A36BD38-D48C-4908-A79E-82353EB8FDDD}" srcOrd="0" destOrd="0" presId="urn:microsoft.com/office/officeart/2008/layout/VerticalCurvedList"/>
    <dgm:cxn modelId="{296C346E-E150-4B64-9CA1-26900E3BFDCA}" type="presOf" srcId="{62F210A8-5A3F-4717-82D9-53CAFD0F212D}" destId="{09E526C6-9126-4461-8616-3897F63D3BEF}" srcOrd="0" destOrd="0" presId="urn:microsoft.com/office/officeart/2008/layout/VerticalCurvedList"/>
    <dgm:cxn modelId="{3B21CD5A-0210-481B-B8A6-01B43B447B8E}" srcId="{71EF9479-6C6B-4557-8D71-6064B894BA6B}" destId="{87B03040-9F0C-40A0-8DB4-AE758FB43E39}" srcOrd="2" destOrd="0" parTransId="{5305A81A-E423-48A7-ACDE-41F38D5F9342}" sibTransId="{91C26200-49D6-4A89-B549-77293FE5DB51}"/>
    <dgm:cxn modelId="{F176708B-36CE-45EA-8A59-5402215744ED}" type="presOf" srcId="{71EF9479-6C6B-4557-8D71-6064B894BA6B}" destId="{7DB7304D-BD1F-4146-99EF-EDCACD30FB74}" srcOrd="0" destOrd="0" presId="urn:microsoft.com/office/officeart/2008/layout/VerticalCurvedList"/>
    <dgm:cxn modelId="{AB71348E-96FD-459B-A1EE-737EEA6A3477}" type="presOf" srcId="{D36E7E89-CD2D-459E-B340-F63E479270B3}" destId="{B12F355E-595C-4745-855F-F1022558DF8C}" srcOrd="0" destOrd="0" presId="urn:microsoft.com/office/officeart/2008/layout/VerticalCurvedList"/>
    <dgm:cxn modelId="{CB2F17E9-B0C7-4913-AA57-AE34E7CA2A0F}" srcId="{71EF9479-6C6B-4557-8D71-6064B894BA6B}" destId="{A048A2C2-55C3-4F0D-965E-98DCDB2D3D9D}" srcOrd="1" destOrd="0" parTransId="{B7A12C21-F3CB-4A83-90D9-213542977C40}" sibTransId="{5B510821-9136-4F13-99B5-52B889BB6D7A}"/>
    <dgm:cxn modelId="{39855CEA-6E24-486F-A3D6-1E84E54F3730}" srcId="{71EF9479-6C6B-4557-8D71-6064B894BA6B}" destId="{D36E7E89-CD2D-459E-B340-F63E479270B3}" srcOrd="0" destOrd="0" parTransId="{4F58A1EC-6052-4A3F-B479-1FC51CD043A0}" sibTransId="{62F210A8-5A3F-4717-82D9-53CAFD0F212D}"/>
    <dgm:cxn modelId="{6D7915F0-2E74-4464-A3A3-F69B75369E94}" type="presOf" srcId="{A048A2C2-55C3-4F0D-965E-98DCDB2D3D9D}" destId="{9014A66B-0E48-40F6-B814-68458D89614A}" srcOrd="0" destOrd="0" presId="urn:microsoft.com/office/officeart/2008/layout/VerticalCurvedList"/>
    <dgm:cxn modelId="{C1521149-A21C-46B6-BD04-5A49A581087D}" type="presParOf" srcId="{7DB7304D-BD1F-4146-99EF-EDCACD30FB74}" destId="{4F0FE92C-5CDB-4A94-94B8-49FD6D7B360B}" srcOrd="0" destOrd="0" presId="urn:microsoft.com/office/officeart/2008/layout/VerticalCurvedList"/>
    <dgm:cxn modelId="{FD03BD29-4926-427C-B494-6E6EF653A884}" type="presParOf" srcId="{4F0FE92C-5CDB-4A94-94B8-49FD6D7B360B}" destId="{CDC2AC09-1C90-4A9D-944C-D097691AEDD9}" srcOrd="0" destOrd="0" presId="urn:microsoft.com/office/officeart/2008/layout/VerticalCurvedList"/>
    <dgm:cxn modelId="{513EA3AE-7302-4D8F-B97C-51DE310CB143}" type="presParOf" srcId="{CDC2AC09-1C90-4A9D-944C-D097691AEDD9}" destId="{66FD7C2A-CEA5-43CA-AC09-97C5DF0B7DD8}" srcOrd="0" destOrd="0" presId="urn:microsoft.com/office/officeart/2008/layout/VerticalCurvedList"/>
    <dgm:cxn modelId="{664E868F-C68F-43C7-BB13-9AD511D03A53}" type="presParOf" srcId="{CDC2AC09-1C90-4A9D-944C-D097691AEDD9}" destId="{09E526C6-9126-4461-8616-3897F63D3BEF}" srcOrd="1" destOrd="0" presId="urn:microsoft.com/office/officeart/2008/layout/VerticalCurvedList"/>
    <dgm:cxn modelId="{60624EA6-75F4-42B7-9F12-665816369B9A}" type="presParOf" srcId="{CDC2AC09-1C90-4A9D-944C-D097691AEDD9}" destId="{50A82DA4-7641-4EDE-9300-2484F945CE7A}" srcOrd="2" destOrd="0" presId="urn:microsoft.com/office/officeart/2008/layout/VerticalCurvedList"/>
    <dgm:cxn modelId="{229B6B6F-43EC-4D6F-AE42-FE62CC5F66F6}" type="presParOf" srcId="{CDC2AC09-1C90-4A9D-944C-D097691AEDD9}" destId="{9319C957-0A69-4B34-9CA7-27484867C42E}" srcOrd="3" destOrd="0" presId="urn:microsoft.com/office/officeart/2008/layout/VerticalCurvedList"/>
    <dgm:cxn modelId="{409C859F-0AC4-4E38-831F-1EBFB3A3503E}" type="presParOf" srcId="{4F0FE92C-5CDB-4A94-94B8-49FD6D7B360B}" destId="{B12F355E-595C-4745-855F-F1022558DF8C}" srcOrd="1" destOrd="0" presId="urn:microsoft.com/office/officeart/2008/layout/VerticalCurvedList"/>
    <dgm:cxn modelId="{46FB7066-77DE-4FF5-9FC2-1B924A3A08A4}" type="presParOf" srcId="{4F0FE92C-5CDB-4A94-94B8-49FD6D7B360B}" destId="{2ED744B5-894F-4EE1-A39B-E2718DEB0A1E}" srcOrd="2" destOrd="0" presId="urn:microsoft.com/office/officeart/2008/layout/VerticalCurvedList"/>
    <dgm:cxn modelId="{315570FE-4976-42E8-A3A4-1D5F2FF350B8}" type="presParOf" srcId="{2ED744B5-894F-4EE1-A39B-E2718DEB0A1E}" destId="{65360A7A-F45A-45DC-9E2C-E06421918EB0}" srcOrd="0" destOrd="0" presId="urn:microsoft.com/office/officeart/2008/layout/VerticalCurvedList"/>
    <dgm:cxn modelId="{65034F71-E77F-4992-B518-E34376D10255}" type="presParOf" srcId="{4F0FE92C-5CDB-4A94-94B8-49FD6D7B360B}" destId="{9014A66B-0E48-40F6-B814-68458D89614A}" srcOrd="3" destOrd="0" presId="urn:microsoft.com/office/officeart/2008/layout/VerticalCurvedList"/>
    <dgm:cxn modelId="{7CE6122D-63F4-4494-AB37-6DEC191483BD}" type="presParOf" srcId="{4F0FE92C-5CDB-4A94-94B8-49FD6D7B360B}" destId="{1E434757-D07D-40B2-BA5E-22548F93829B}" srcOrd="4" destOrd="0" presId="urn:microsoft.com/office/officeart/2008/layout/VerticalCurvedList"/>
    <dgm:cxn modelId="{F703A9C4-345D-423A-9208-F00993293044}" type="presParOf" srcId="{1E434757-D07D-40B2-BA5E-22548F93829B}" destId="{8AF8BA28-FDCA-4B62-BD19-BDEA47F72685}" srcOrd="0" destOrd="0" presId="urn:microsoft.com/office/officeart/2008/layout/VerticalCurvedList"/>
    <dgm:cxn modelId="{EB162E25-92B6-47D9-98ED-01D2E9350855}" type="presParOf" srcId="{4F0FE92C-5CDB-4A94-94B8-49FD6D7B360B}" destId="{3A36BD38-D48C-4908-A79E-82353EB8FDDD}" srcOrd="5" destOrd="0" presId="urn:microsoft.com/office/officeart/2008/layout/VerticalCurvedList"/>
    <dgm:cxn modelId="{30044DA3-4B0D-4219-BBBD-64FBE2EF26C8}" type="presParOf" srcId="{4F0FE92C-5CDB-4A94-94B8-49FD6D7B360B}" destId="{D19F509B-15D5-4EB6-8CD0-F362B9E4EFFD}" srcOrd="6" destOrd="0" presId="urn:microsoft.com/office/officeart/2008/layout/VerticalCurvedList"/>
    <dgm:cxn modelId="{AD4D0BDD-24D6-4836-899E-6BF9475B4C9D}" type="presParOf" srcId="{D19F509B-15D5-4EB6-8CD0-F362B9E4EFFD}" destId="{B3FC381F-4630-45B5-828C-5E9E5095FA6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E526C6-9126-4461-8616-3897F63D3BEF}">
      <dsp:nvSpPr>
        <dsp:cNvPr id="0" name=""/>
        <dsp:cNvSpPr/>
      </dsp:nvSpPr>
      <dsp:spPr>
        <a:xfrm>
          <a:off x="-6515095" y="-996793"/>
          <a:ext cx="7757501" cy="7757501"/>
        </a:xfrm>
        <a:prstGeom prst="blockArc">
          <a:avLst>
            <a:gd name="adj1" fmla="val 18900000"/>
            <a:gd name="adj2" fmla="val 2700000"/>
            <a:gd name="adj3" fmla="val 278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2F355E-595C-4745-855F-F1022558DF8C}">
      <dsp:nvSpPr>
        <dsp:cNvPr id="0" name=""/>
        <dsp:cNvSpPr/>
      </dsp:nvSpPr>
      <dsp:spPr>
        <a:xfrm>
          <a:off x="805071" y="232706"/>
          <a:ext cx="5621009" cy="184015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502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Arial"/>
              <a:cs typeface="Arial"/>
            </a:rPr>
            <a:t>Rider Demographic: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latin typeface="Arial"/>
              <a:cs typeface="Arial"/>
            </a:rPr>
            <a:t>67% transit-dependent riders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latin typeface="Arial"/>
              <a:cs typeface="Arial"/>
            </a:rPr>
            <a:t>40% of </a:t>
          </a:r>
          <a:r>
            <a:rPr lang="en-US" sz="2000" b="0" kern="1200" dirty="0" err="1">
              <a:latin typeface="Arial"/>
              <a:cs typeface="Arial"/>
            </a:rPr>
            <a:t>SacRT</a:t>
          </a:r>
          <a:r>
            <a:rPr lang="en-US" sz="2000" b="0" kern="1200" dirty="0">
              <a:latin typeface="Arial"/>
              <a:cs typeface="Arial"/>
            </a:rPr>
            <a:t> trips are work-oriented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latin typeface="Arial"/>
              <a:cs typeface="Arial"/>
            </a:rPr>
            <a:t>20% of </a:t>
          </a:r>
          <a:r>
            <a:rPr lang="en-US" sz="2000" b="0" kern="1200" dirty="0" err="1">
              <a:latin typeface="Arial"/>
              <a:cs typeface="Arial"/>
            </a:rPr>
            <a:t>SacRT</a:t>
          </a:r>
          <a:r>
            <a:rPr lang="en-US" sz="2000" b="0" kern="1200" dirty="0">
              <a:latin typeface="Arial"/>
              <a:cs typeface="Arial"/>
            </a:rPr>
            <a:t> trips are to school</a:t>
          </a:r>
          <a:endParaRPr lang="en-US" sz="2000" kern="1200" dirty="0">
            <a:latin typeface="Arial"/>
            <a:cs typeface="Arial"/>
          </a:endParaRPr>
        </a:p>
      </dsp:txBody>
      <dsp:txXfrm>
        <a:off x="805071" y="232706"/>
        <a:ext cx="5621009" cy="1840152"/>
      </dsp:txXfrm>
    </dsp:sp>
    <dsp:sp modelId="{65360A7A-F45A-45DC-9E2C-E06421918EB0}">
      <dsp:nvSpPr>
        <dsp:cNvPr id="0" name=""/>
        <dsp:cNvSpPr/>
      </dsp:nvSpPr>
      <dsp:spPr>
        <a:xfrm>
          <a:off x="247199" y="517945"/>
          <a:ext cx="1440978" cy="14409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14A66B-0E48-40F6-B814-68458D89614A}">
      <dsp:nvSpPr>
        <dsp:cNvPr id="0" name=""/>
        <dsp:cNvSpPr/>
      </dsp:nvSpPr>
      <dsp:spPr>
        <a:xfrm>
          <a:off x="1321693" y="2225972"/>
          <a:ext cx="5106144" cy="1547046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502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Arial"/>
              <a:cs typeface="Arial"/>
            </a:rPr>
            <a:t>Cost Savings for Riding Transit: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/>
            <a:t>Riding public transportation instead of driving can </a:t>
          </a:r>
          <a:r>
            <a:rPr lang="en-US" sz="2000" b="1" i="0" kern="1200" dirty="0"/>
            <a:t>save more than $13,000 a year</a:t>
          </a:r>
          <a:endParaRPr lang="en-US" sz="2000" b="1" kern="1200" dirty="0">
            <a:latin typeface="Arial"/>
            <a:cs typeface="Arial"/>
          </a:endParaRPr>
        </a:p>
      </dsp:txBody>
      <dsp:txXfrm>
        <a:off x="1321693" y="2225972"/>
        <a:ext cx="5106144" cy="1547046"/>
      </dsp:txXfrm>
    </dsp:sp>
    <dsp:sp modelId="{8AF8BA28-FDCA-4B62-BD19-BDEA47F72685}">
      <dsp:nvSpPr>
        <dsp:cNvPr id="0" name=""/>
        <dsp:cNvSpPr/>
      </dsp:nvSpPr>
      <dsp:spPr>
        <a:xfrm>
          <a:off x="480479" y="2206714"/>
          <a:ext cx="1440978" cy="14409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6BD38-D48C-4908-A79E-82353EB8FDDD}">
      <dsp:nvSpPr>
        <dsp:cNvPr id="0" name=""/>
        <dsp:cNvSpPr/>
      </dsp:nvSpPr>
      <dsp:spPr>
        <a:xfrm>
          <a:off x="797272" y="3920413"/>
          <a:ext cx="5631089" cy="1434926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5022" tIns="50800" rIns="50800" bIns="508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Arial"/>
              <a:cs typeface="Arial"/>
            </a:rPr>
            <a:t>Congestion:</a:t>
          </a:r>
          <a:r>
            <a:rPr lang="en-US" sz="2000" kern="1200" dirty="0">
              <a:latin typeface="Arial"/>
              <a:cs typeface="Arial"/>
            </a:rPr>
            <a:t> Reduce 56 million miles in vehicle miles traveled annually = more time with the family.</a:t>
          </a:r>
        </a:p>
      </dsp:txBody>
      <dsp:txXfrm>
        <a:off x="797272" y="3920413"/>
        <a:ext cx="5631089" cy="1434926"/>
      </dsp:txXfrm>
    </dsp:sp>
    <dsp:sp modelId="{B3FC381F-4630-45B5-828C-5E9E5095FA6C}">
      <dsp:nvSpPr>
        <dsp:cNvPr id="0" name=""/>
        <dsp:cNvSpPr/>
      </dsp:nvSpPr>
      <dsp:spPr>
        <a:xfrm>
          <a:off x="79542" y="3890642"/>
          <a:ext cx="1440978" cy="1440978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6A2A7B8-AAA5-453D-B331-7A14F970D6E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A3AF9D-199A-404A-BF43-7069077A9BA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7125FD8-752F-42DF-8A11-CDFAA6A6D429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F6D722-62C5-42C7-A335-E7FF6CFA6A0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F650B5-BBF2-43DB-A0D4-EF349EBD438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80C3548-6E2A-4E0F-B236-1D0E41A8D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687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9DE601D-078A-4EB8-9E48-6C25653CC907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0E58C89-CB98-440F-AA0A-5926A8FA6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5688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,Sans-Serif"/>
              <a:buChar char=""/>
              <a:tabLst/>
              <a:defRPr/>
            </a:pPr>
            <a:r>
              <a:rPr lang="en-US"/>
              <a:t>We have over 100 capital projects in our budget right now, with $2B in approved capital projects in FY25, of which approximately $1.1B has been funded.  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,Sans-Serif"/>
              <a:buChar char=""/>
              <a:tabLst/>
              <a:defRPr/>
            </a:pPr>
            <a:r>
              <a:rPr lang="en-US"/>
              <a:t>Over the years since our light rail system was launched many of our light rail state of good repair and other projects were deferred due to the lack of funding. </a:t>
            </a:r>
            <a:r>
              <a:rPr lang="en-US" sz="1800" kern="120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We have worked hard to progress our critical state of good repair projects through strategically pursuing grants despite limited local match.</a:t>
            </a:r>
            <a:endParaRPr lang="en-US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,Sans-Serif"/>
              <a:buNone/>
              <a:tabLst/>
              <a:defRPr/>
            </a:pPr>
            <a:endParaRPr lang="en-US"/>
          </a:p>
          <a:p>
            <a:pPr marL="342900" indent="-342900">
              <a:spcAft>
                <a:spcPts val="600"/>
              </a:spcAft>
              <a:buFont typeface="Symbol,Sans-Serif"/>
              <a:buChar char=""/>
            </a:pPr>
            <a:r>
              <a:rPr lang="en-US"/>
              <a:t>The capital program includes several categories, such as modernization and expansion of our light rail system; conversion of our bus fleet to zero emission vehicles, bus rapid transit, and facility modernization and expansion. </a:t>
            </a:r>
          </a:p>
          <a:p>
            <a:pPr marL="342900" indent="-342900">
              <a:spcAft>
                <a:spcPts val="600"/>
              </a:spcAft>
              <a:buFont typeface="Symbol,Sans-Serif"/>
              <a:buChar char=""/>
            </a:pPr>
            <a:r>
              <a:rPr lang="en-US"/>
              <a:t>Our light rail modernization project and other state of good repair projects are our highest priority, as well as our zero-emission transition and capital expansion with both bus rapid transit, light rail projects and streetcar.</a:t>
            </a:r>
          </a:p>
          <a:p>
            <a:pPr marL="342900" indent="-342900">
              <a:spcAft>
                <a:spcPts val="600"/>
              </a:spcAft>
              <a:buFont typeface="Symbol,Sans-Serif"/>
              <a:buChar char=""/>
            </a:pPr>
            <a:r>
              <a:rPr lang="en-US"/>
              <a:t>This map highlights several of our major capital projects that are moving forward and either have or could be seeking significant capital grant funding in the future.</a:t>
            </a:r>
          </a:p>
          <a:p>
            <a:pPr marL="342900" indent="-342900">
              <a:spcAft>
                <a:spcPts val="600"/>
              </a:spcAft>
              <a:buFont typeface="Symbol,Sans-Serif"/>
              <a:buChar char=""/>
            </a:pPr>
            <a:r>
              <a:rPr lang="en-US"/>
              <a:t>I’ll cover these briefly </a:t>
            </a:r>
          </a:p>
          <a:p>
            <a:endParaRPr lang="en-US"/>
          </a:p>
          <a:p>
            <a:pPr>
              <a:spcAft>
                <a:spcPts val="1200"/>
              </a:spcAft>
            </a:pPr>
            <a:endParaRPr lang="en-US" b="1"/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76FB7-E419-F441-9134-3520C99BBB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2995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highlight>
                  <a:srgbClr val="FFFF00"/>
                </a:highlight>
              </a:rPr>
              <a:t>Do we want to put in the total cost of the SRTP service plan here?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highlight>
                  <a:srgbClr val="FFFF00"/>
                </a:highlight>
              </a:rPr>
              <a:t>You said a couple million for LRTP &amp; Facilities </a:t>
            </a:r>
            <a:r>
              <a:rPr lang="en-US" sz="1200" err="1">
                <a:highlight>
                  <a:srgbClr val="FFFF00"/>
                </a:highlight>
              </a:rPr>
              <a:t>Mgmt</a:t>
            </a:r>
            <a:r>
              <a:rPr lang="en-US" sz="1200">
                <a:highlight>
                  <a:srgbClr val="FFFF00"/>
                </a:highlight>
              </a:rPr>
              <a:t> Plan, so I just put 2 mil.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58C89-CB98-440F-AA0A-5926A8FA618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59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3D41F-A1FA-EA02-F14C-1E12EF806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FB2B02-BDDF-AD71-0458-24C54EF16B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4C257B-1EE3-0656-4B20-0190CCF8CA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2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Here’s a look at our rider profile and impact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2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68% of our riders are considered transit dependent and do not own a car, with 60% of riders using transit to access either work or school 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2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We served 22M riders in FY19, and we are on a path to return to that level of ridership, with bus service recovered at 103% of </a:t>
            </a:r>
            <a:r>
              <a:rPr lang="en-US" sz="120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prepandemic</a:t>
            </a:r>
            <a:r>
              <a:rPr lang="en-US" sz="12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levels in February 2025 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2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We reduce 56 M miles in VMT annually, reducing congestion and emissions for our region, providing our community with more valuable time for things other than travel, such as family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0B6E1-5BE2-4DB9-9A65-359D66F0C9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76FB7-E419-F441-9134-3520C99BBB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62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highlight>
                  <a:srgbClr val="FFFF00"/>
                </a:highlight>
              </a:rPr>
              <a:t>Do we want to put in the total cost of the SRTP service plan here?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highlight>
                  <a:srgbClr val="FFFF00"/>
                </a:highlight>
              </a:rPr>
              <a:t>You said a couple million for LRTP &amp; Facilities </a:t>
            </a:r>
            <a:r>
              <a:rPr lang="en-US" sz="1200" err="1">
                <a:highlight>
                  <a:srgbClr val="FFFF00"/>
                </a:highlight>
              </a:rPr>
              <a:t>Mgmt</a:t>
            </a:r>
            <a:r>
              <a:rPr lang="en-US" sz="1200">
                <a:highlight>
                  <a:srgbClr val="FFFF00"/>
                </a:highlight>
              </a:rPr>
              <a:t> Plan, so I just put 2 mil.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58C89-CB98-440F-AA0A-5926A8FA618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230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highlight>
                  <a:srgbClr val="FFFF00"/>
                </a:highlight>
              </a:rPr>
              <a:t>Do we want to put in the total cost of the SRTP service plan here?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highlight>
                  <a:srgbClr val="FFFF00"/>
                </a:highlight>
              </a:rPr>
              <a:t>You said a couple million for LRTP &amp; Facilities </a:t>
            </a:r>
            <a:r>
              <a:rPr lang="en-US" sz="1200" err="1">
                <a:highlight>
                  <a:srgbClr val="FFFF00"/>
                </a:highlight>
              </a:rPr>
              <a:t>Mgmt</a:t>
            </a:r>
            <a:r>
              <a:rPr lang="en-US" sz="1200">
                <a:highlight>
                  <a:srgbClr val="FFFF00"/>
                </a:highlight>
              </a:rPr>
              <a:t> Plan, so I just put 2 mil.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58C89-CB98-440F-AA0A-5926A8FA618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445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highlight>
                  <a:srgbClr val="FFFF00"/>
                </a:highlight>
              </a:rPr>
              <a:t>Do we want to put in the total cost of the SRTP service plan here?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highlight>
                  <a:srgbClr val="FFFF00"/>
                </a:highlight>
              </a:rPr>
              <a:t>You said a couple million for LRTP &amp; Facilities </a:t>
            </a:r>
            <a:r>
              <a:rPr lang="en-US" sz="1200" err="1">
                <a:highlight>
                  <a:srgbClr val="FFFF00"/>
                </a:highlight>
              </a:rPr>
              <a:t>Mgmt</a:t>
            </a:r>
            <a:r>
              <a:rPr lang="en-US" sz="1200">
                <a:highlight>
                  <a:srgbClr val="FFFF00"/>
                </a:highlight>
              </a:rPr>
              <a:t> Plan, so I just put 2 mil.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58C89-CB98-440F-AA0A-5926A8FA618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41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highlight>
                  <a:srgbClr val="FFFF00"/>
                </a:highlight>
              </a:rPr>
              <a:t>Do we want to put in the total cost of the SRTP service plan here?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highlight>
                  <a:srgbClr val="FFFF00"/>
                </a:highlight>
              </a:rPr>
              <a:t>You said a couple million for LRTP &amp; Facilities </a:t>
            </a:r>
            <a:r>
              <a:rPr lang="en-US" sz="1200" err="1">
                <a:highlight>
                  <a:srgbClr val="FFFF00"/>
                </a:highlight>
              </a:rPr>
              <a:t>Mgmt</a:t>
            </a:r>
            <a:r>
              <a:rPr lang="en-US" sz="1200">
                <a:highlight>
                  <a:srgbClr val="FFFF00"/>
                </a:highlight>
              </a:rPr>
              <a:t> Plan, so I just put 2 mil.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58C89-CB98-440F-AA0A-5926A8FA618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481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highlight>
                  <a:srgbClr val="FFFF00"/>
                </a:highlight>
              </a:rPr>
              <a:t>Do we want to put in the total cost of the SRTP service plan here?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highlight>
                  <a:srgbClr val="FFFF00"/>
                </a:highlight>
              </a:rPr>
              <a:t>You said a couple million for LRTP &amp; Facilities </a:t>
            </a:r>
            <a:r>
              <a:rPr lang="en-US" sz="1200" err="1">
                <a:highlight>
                  <a:srgbClr val="FFFF00"/>
                </a:highlight>
              </a:rPr>
              <a:t>Mgmt</a:t>
            </a:r>
            <a:r>
              <a:rPr lang="en-US" sz="1200">
                <a:highlight>
                  <a:srgbClr val="FFFF00"/>
                </a:highlight>
              </a:rPr>
              <a:t> Plan, so I just put 2 mil.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58C89-CB98-440F-AA0A-5926A8FA618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46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highlight>
                  <a:srgbClr val="FFFF00"/>
                </a:highlight>
              </a:rPr>
              <a:t>Do we want to put in the total cost of the SRTP service plan here?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highlight>
                  <a:srgbClr val="FFFF00"/>
                </a:highlight>
              </a:rPr>
              <a:t>You said a couple million for LRTP &amp; Facilities </a:t>
            </a:r>
            <a:r>
              <a:rPr lang="en-US" sz="1200" err="1">
                <a:highlight>
                  <a:srgbClr val="FFFF00"/>
                </a:highlight>
              </a:rPr>
              <a:t>Mgmt</a:t>
            </a:r>
            <a:r>
              <a:rPr lang="en-US" sz="1200">
                <a:highlight>
                  <a:srgbClr val="FFFF00"/>
                </a:highlight>
              </a:rPr>
              <a:t> Plan, so I just put 2 mil.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58C89-CB98-440F-AA0A-5926A8FA618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016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highlight>
                  <a:srgbClr val="FFFF00"/>
                </a:highlight>
              </a:rPr>
              <a:t>Do we want to put in the total cost of the SRTP service plan here?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highlight>
                  <a:srgbClr val="FFFF00"/>
                </a:highlight>
              </a:rPr>
              <a:t>You said a couple million for LRTP &amp; Facilities </a:t>
            </a:r>
            <a:r>
              <a:rPr lang="en-US" sz="1200" err="1">
                <a:highlight>
                  <a:srgbClr val="FFFF00"/>
                </a:highlight>
              </a:rPr>
              <a:t>Mgmt</a:t>
            </a:r>
            <a:r>
              <a:rPr lang="en-US" sz="1200">
                <a:highlight>
                  <a:srgbClr val="FFFF00"/>
                </a:highlight>
              </a:rPr>
              <a:t> Plan, so I just put 2 mil.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58C89-CB98-440F-AA0A-5926A8FA618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076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81A0F-530F-A347-3957-0ED302CE8B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0AC96D-C3FA-CD94-7E34-2386ACA35F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74F08-61EA-8E4D-CE8F-7C818CA76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DDAB9-7797-45DD-9B79-2362106A4DB5}" type="datetime1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EFD68-BD23-B352-4AF4-775C99DAB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47C9F-1525-CC4E-6A9D-C63D830C3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F835-916B-42A1-9CFC-FBA935217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28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993A9-6EB0-8B9F-41CD-51975463E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0E3A29-03C7-A30C-0FF2-F58C90E9F9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126EA0-408F-15BA-F56C-CCB70AAF1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9BAED-CA5A-4AC5-9856-F928CDA96806}" type="datetime1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903386-D0E0-CCC3-29C8-96F900969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22917-E1E9-D389-4D31-8E3995B2F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F835-916B-42A1-9CFC-FBA935217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491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B4E25F-ACAB-7E02-91DA-72077E0441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296BBC-CE31-77AD-E6D0-690993FC3A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5ADFA5-7A9B-E0FC-C839-1099632DE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1AF0B-275E-4B2B-B88D-3EB17A784E0B}" type="datetime1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FD4078-FBFC-E027-C90F-0F23AAD01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67B9F-3ED1-7227-0491-3AAC5C09E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F835-916B-42A1-9CFC-FBA935217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1883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66F5D-0A9D-EE17-3917-324640B7F5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BB623B-1ABE-09DB-FA78-80ECED8684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5B4F41-51B8-796B-E327-09DF8B98D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AC8E4-CBF7-294E-B503-4AC342286776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0B87D-D295-F172-C55C-C55DF22F4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A8E94-FEF2-B272-3FD4-CA44BF992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CFD66-87B0-8843-A5E3-13CA8B52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765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080D7-9A6C-9DE2-E614-490AFE0EE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32CEE-4211-3E75-EDCF-7565092CF2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8D75CA-576A-2E46-995B-5B17EB39A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AC8E4-CBF7-294E-B503-4AC342286776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DAF14C-380B-7DEF-F89C-00EE397C1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6E411-83F5-4E82-AAD9-BBFA278BC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CFD66-87B0-8843-A5E3-13CA8B52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28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D6F0D-3630-7F01-F2D6-962A9F2CC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A15E5-6E38-8A1E-4A18-E9A6D579B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A2101C-7F71-EFEA-D8B4-76AE3D45C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AC8E4-CBF7-294E-B503-4AC342286776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5E6D5-B804-AA94-4831-DC3DAEDFA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8601C-7DE8-D144-266B-133013D89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CFD66-87B0-8843-A5E3-13CA8B52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396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96A1B-5EC8-EF65-17DF-63D5D9D08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732F6-D69E-09DB-6D92-C63864DB20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ADEEA4-7D01-7C75-9659-88610FB50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9D75B9-34F4-1111-B035-15B50FF43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AC8E4-CBF7-294E-B503-4AC342286776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B99287-2865-0205-7D6C-19BB91453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4D2A3-77EF-2D07-4671-D5FACA208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CFD66-87B0-8843-A5E3-13CA8B52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692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197D4-415C-FCB5-9A54-2CBD9ABD8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017BB-EC47-7E49-A03A-7C3DBBEFF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3CA1D7-2828-A8B1-4B5A-51136DD6E7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13F032-A5B2-1691-B5B2-50E3B21031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A698D1-12E8-878E-3712-924CFDB86C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26A975-8FEE-FE92-55A3-8523C1673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AC8E4-CBF7-294E-B503-4AC342286776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F2F6B2-F0EB-FB7F-CB82-59A48D8FC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6D62E0-3BCB-577C-E41F-9C48F3EFA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CFD66-87B0-8843-A5E3-13CA8B52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248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07482-F047-F3B2-A7B8-B455BC8CA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F8CAE5-8A4D-BB91-8559-B1EB811DD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AC8E4-CBF7-294E-B503-4AC342286776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02E62C-8E1A-5C4F-BB48-9BA32AB0C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799F77-AC4E-BD49-8C5B-7C14AD43D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CFD66-87B0-8843-A5E3-13CA8B52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6523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54C431-B3B0-755D-705D-A6324AD79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AC8E4-CBF7-294E-B503-4AC342286776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1CD428-ADD9-17CE-B85A-E2ACC09CC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56A263-AC78-24F8-4DAC-39B906BFF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CFD66-87B0-8843-A5E3-13CA8B52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7979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26084-5AF8-7DC8-3587-620CCBCFB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8183D-6C6A-02F7-DF57-8BB1DB13E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992D88-5EDF-A65D-3828-525EB8E7BC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BEA123-F0D0-D834-0961-5F6CA2DE1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AC8E4-CBF7-294E-B503-4AC342286776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D6015F-7A44-955E-083C-46E1A3EB7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E081E-223E-89F1-2F40-1CC549D55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CFD66-87B0-8843-A5E3-13CA8B52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357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84BEB-F8D2-FEE1-9E07-3999E545C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E4558-D0A7-7F32-D065-68E4AD3CCB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3ED2BE-AA0C-A002-F408-018BC72ED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6B5E0-B157-472A-A3BB-56C291605782}" type="datetime1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19E82A-17B0-4434-B684-2534FC956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BEE95-1A51-3B08-4553-E8DC6D85F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F835-916B-42A1-9CFC-FBA935217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0679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19134-31C2-60E7-0DCC-29F6BDF4D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01193A-02BC-A78D-21D5-FBF0249F6C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8A7238-0F27-4AA0-85E0-90E85F5E92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2CE6AA-9B85-9414-ED71-DDB68E47C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AC8E4-CBF7-294E-B503-4AC342286776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FF62E2-DE84-7951-3EA7-6A0E52BFC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02BA60-35AC-0538-902D-7048D3636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CFD66-87B0-8843-A5E3-13CA8B52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5357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4E47-0C44-0BDB-50AB-6D8458E32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4DA13D-CB65-909C-0C4F-B8CE162354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CFBFAE-09E2-A07F-9074-1DCD15911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AC8E4-CBF7-294E-B503-4AC342286776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6E4BA-24F8-92C5-B7D9-79BD13A6E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084D9-D440-DE24-A92F-5C03DE130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CFD66-87B0-8843-A5E3-13CA8B52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9543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EA446F-0D84-6094-6F17-6CA15D37B5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EEF5C-A8E2-1AE5-F2D5-A33D47EB3E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7B041-CAEC-0201-184E-6CC12D078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AC8E4-CBF7-294E-B503-4AC342286776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6E49E-EB53-A07A-977D-74BBB5FC5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CC01C-FEE4-1880-4B02-E161E5830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CFD66-87B0-8843-A5E3-13CA8B52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68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242EA-6460-E508-CC42-44D22E7E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CF4404-BE98-CB42-E99E-12FADCFBA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F4BC4-169B-8F32-45DE-7E0FC7F23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C2038-B55C-4AD7-B7B1-EBB611E16341}" type="datetime1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4100E-263C-FFB2-6C0C-42906CA82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6EDCA-6112-2C0E-806F-D78D447CB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F835-916B-42A1-9CFC-FBA935217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97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EFF0D-5030-03FB-3223-616BF1FB5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814DA-A33E-1F66-49F6-584CA7926C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ED6F-3CE8-9DB7-929D-8FB7FA0F9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490FE-6299-4187-CF2F-08BF6D71B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0C8BE-8432-44D1-986B-7473164A450B}" type="datetime1">
              <a:rPr lang="en-US" smtClean="0"/>
              <a:t>5/21/2025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A69A9E-F8A2-E04A-82EE-440B0610B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714FB3-6A63-113F-8A94-9816240E1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F835-916B-42A1-9CFC-FBA935217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56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14B5A-0FC3-BF19-054E-7F82D1058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5B4BB3-A959-5065-34AA-8DE16A3998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D2A371-C5F6-D373-9B64-A89F059E95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72E8F7-FAAA-47E9-F629-B21E64299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8D6DE2-E95A-8ADF-18A0-491D26ACD2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7B514C-D9E4-51C5-381D-E187C69A0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F9623-DACA-41A5-9D75-6F85C9C5D163}" type="datetime1">
              <a:rPr lang="en-US" smtClean="0"/>
              <a:t>5/21/2025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ED51D0-BB2F-D1D5-28A0-31B42ED7F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681627-1AE5-6F6E-2861-7CACCC10C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F835-916B-42A1-9CFC-FBA935217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364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4ADEB-845A-C179-B8A5-C0B4BB1DA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B7B065-9109-C46A-8FCB-26E2DF215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9F7D5-8852-492E-9BA8-4787171C5EFD}" type="datetime1">
              <a:rPr lang="en-US" smtClean="0"/>
              <a:t>5/21/2025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036A20-9179-C3CC-330F-28487552A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613F6A-1A2D-25A9-3284-F124DD106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F835-916B-42A1-9CFC-FBA935217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703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780883-80DA-D812-3C58-7AA0B55F5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A2AC0-2E38-4322-8821-75FACAD41C37}" type="datetime1">
              <a:rPr lang="en-US" smtClean="0"/>
              <a:t>5/21/2025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471515-5B44-9B34-86ED-1CDE8927D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E731EB-CC17-1BF2-346C-D7BBC8C5C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F835-916B-42A1-9CFC-FBA935217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642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40E7F-1BC8-0CC9-95EE-8C31D3B5D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1EF4C-9DED-D746-3821-AB2AF771B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0CE223-0006-6B16-DA19-EA1F0DA630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6CF830-2AAF-53A0-B7AF-7FAEE5A8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4ACCC-52C3-4009-839E-7292A129C214}" type="datetime1">
              <a:rPr lang="en-US" smtClean="0"/>
              <a:t>5/21/2025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7E72D6-7520-8A8B-A68C-B7000AF12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7DF726-92D4-5637-44B6-2E0A4E2A0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F835-916B-42A1-9CFC-FBA935217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972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5D1E6-A9BE-E13E-CF0E-140BEC4A3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4279EB-0CD0-D589-EB83-F81B642C2F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21D02E-EB35-4DE3-ED65-E2CCBCA8AE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FFFA30-01B3-299E-2334-F02DE3B5B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9D897-7D66-4E8D-82F2-BA74EDCEACA8}" type="datetime1">
              <a:rPr lang="en-US" smtClean="0"/>
              <a:t>5/21/2025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B3BBAF-45DA-4128-637D-C82D46964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ADE642-3361-D663-57DF-7E546C272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F835-916B-42A1-9CFC-FBA935217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9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984AF9-449D-8F9C-0F61-352E8F3C9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263BA2-42F9-A9EB-3230-6FD7272C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4C22C-61C8-510D-7B3D-78F4D7F060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FE5D-7265-4A06-B54E-4377AC9FB89B}" type="datetime1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15C61-4824-DF98-EA03-9091E0BD12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E6DB0-D214-66DA-F445-11D5C70A4D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CF835-916B-42A1-9CFC-FBA935217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2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E277FE-CA1A-B88E-FF1D-4C580D59B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5604DF-27F7-151B-27D4-CC6B6BCE3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73296-1BA7-E343-EA92-6B7A81FF21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AC8E4-CBF7-294E-B503-4AC342286776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4E4ED-FC67-8071-89FA-BF470162EF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ACBFA-1F8A-34FB-CD34-6472174565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CFD66-87B0-8843-A5E3-13CA8B52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84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11" Type="http://schemas.openxmlformats.org/officeDocument/2006/relationships/image" Target="../media/image13.emf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1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20.svg"/><Relationship Id="rId4" Type="http://schemas.openxmlformats.org/officeDocument/2006/relationships/diagramData" Target="../diagrams/data1.xml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9CB95732-565A-4D2C-A3AB-CC460C0D3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7F1AF47-AE98-4034-BD91-1976FA4D9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EC0EE2B-2029-48DD-893D-F528E651B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2902" y="8482"/>
            <a:ext cx="2676207" cy="6858000"/>
          </a:xfrm>
          <a:prstGeom prst="rect">
            <a:avLst/>
          </a:prstGeom>
          <a:gradFill>
            <a:gsLst>
              <a:gs pos="0">
                <a:schemeClr val="accent1">
                  <a:alpha val="32000"/>
                </a:schemeClr>
              </a:gs>
              <a:gs pos="7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45AE1D08-1ED1-4F59-B42F-4D8EA33DC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A79B912-88EA-4640-BDEB-51B3B11A0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4123" y="3164499"/>
            <a:ext cx="4355594" cy="3030557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337D99-5E96-253F-9C7F-05E5AB3F41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57388" y="4679777"/>
            <a:ext cx="5712116" cy="2012425"/>
          </a:xfrm>
        </p:spPr>
        <p:txBody>
          <a:bodyPr vert="horz" lIns="0" tIns="0" rIns="91440" bIns="0" rtlCol="0" anchor="t" anchorCtr="0">
            <a:normAutofit/>
          </a:bodyPr>
          <a:lstStyle/>
          <a:p>
            <a:r>
              <a:rPr lang="en-US" sz="2500" b="1" dirty="0">
                <a:latin typeface="Gotham Bold" panose="02000604030000020004" pitchFamily="2" charset="0"/>
              </a:rPr>
              <a:t>Sacramento County Measure A Funds </a:t>
            </a:r>
            <a:br>
              <a:rPr lang="en-US" sz="2500" b="1" dirty="0">
                <a:latin typeface="Gotham Bold" panose="02000604030000020004" pitchFamily="2" charset="0"/>
              </a:rPr>
            </a:br>
            <a:r>
              <a:rPr lang="en-US" sz="2500" b="1" dirty="0">
                <a:latin typeface="Gotham Bold" panose="02000604030000020004" pitchFamily="2" charset="0"/>
              </a:rPr>
              <a:t>Impact on </a:t>
            </a:r>
            <a:r>
              <a:rPr lang="en-US" sz="2500" b="1" dirty="0" err="1">
                <a:latin typeface="Gotham Bold" panose="02000604030000020004" pitchFamily="2" charset="0"/>
              </a:rPr>
              <a:t>SacRT</a:t>
            </a:r>
            <a:r>
              <a:rPr lang="en-US" sz="2500" b="1" dirty="0">
                <a:latin typeface="Gotham Bold" panose="02000604030000020004" pitchFamily="2" charset="0"/>
              </a:rPr>
              <a:t> Services and Programs</a:t>
            </a:r>
            <a:br>
              <a:rPr lang="en-US" sz="2500" b="1" dirty="0">
                <a:latin typeface="Gotham Bold" panose="02000604030000020004" pitchFamily="2" charset="0"/>
              </a:rPr>
            </a:br>
            <a:br>
              <a:rPr lang="en-US" sz="2500" b="1" dirty="0">
                <a:latin typeface="Gotham Bold" panose="02000604030000020004" pitchFamily="2" charset="0"/>
              </a:rPr>
            </a:br>
            <a:br>
              <a:rPr lang="en-US" sz="2500" b="1" dirty="0">
                <a:latin typeface="Gotham Bold" panose="02000604030000020004" pitchFamily="2" charset="0"/>
              </a:rPr>
            </a:br>
            <a:r>
              <a:rPr lang="en-US" sz="2200" b="1" dirty="0">
                <a:latin typeface="Gotham Bold" panose="02000604030000020004" pitchFamily="2" charset="0"/>
              </a:rPr>
              <a:t>Presentation to ITOC</a:t>
            </a:r>
            <a:br>
              <a:rPr lang="en-US" sz="2200" b="1" dirty="0">
                <a:latin typeface="Gotham Bold" panose="02000604030000020004" pitchFamily="2" charset="0"/>
              </a:rPr>
            </a:br>
            <a:r>
              <a:rPr lang="en-US" sz="2200" b="1" dirty="0">
                <a:latin typeface="Gotham Bold" panose="02000604030000020004" pitchFamily="2" charset="0"/>
              </a:rPr>
              <a:t>May 22, 2025</a:t>
            </a:r>
            <a:endParaRPr lang="en-US" sz="2500" dirty="0">
              <a:latin typeface="Gotham Book" panose="0200060404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19C2E9-F6B7-8517-C178-F1A573855B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525"/>
          <a:stretch/>
        </p:blipFill>
        <p:spPr>
          <a:xfrm>
            <a:off x="427508" y="297385"/>
            <a:ext cx="2164090" cy="1707230"/>
          </a:xfrm>
          <a:prstGeom prst="rect">
            <a:avLst/>
          </a:prstGeom>
        </p:spPr>
      </p:pic>
      <p:pic>
        <p:nvPicPr>
          <p:cNvPr id="6" name="Picture 5" descr="A bridge over a river with a city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5A4AFA4C-3B2E-078D-F3F6-E28369395D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130" b="2"/>
          <a:stretch/>
        </p:blipFill>
        <p:spPr>
          <a:xfrm>
            <a:off x="3019107" y="-8482"/>
            <a:ext cx="6124893" cy="4499046"/>
          </a:xfrm>
          <a:prstGeom prst="rect">
            <a:avLst/>
          </a:prstGeom>
        </p:spPr>
      </p:pic>
      <p:pic>
        <p:nvPicPr>
          <p:cNvPr id="1026" name="Picture 2" descr="Measure A - Sacramento Transportation ...">
            <a:extLst>
              <a:ext uri="{FF2B5EF4-FFF2-40B4-BE49-F238E27FC236}">
                <a16:creationId xmlns:a16="http://schemas.microsoft.com/office/drawing/2014/main" id="{7876B11C-DFD4-5F35-2BDC-52FA6C3B5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46" y="3988356"/>
            <a:ext cx="2705100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672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Freedom of Movement • N&amp;R Spotlight">
            <a:extLst>
              <a:ext uri="{FF2B5EF4-FFF2-40B4-BE49-F238E27FC236}">
                <a16:creationId xmlns:a16="http://schemas.microsoft.com/office/drawing/2014/main" id="{DCA03BCD-5812-E370-73CF-1CA36B513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" r="24433"/>
          <a:stretch/>
        </p:blipFill>
        <p:spPr bwMode="auto">
          <a:xfrm>
            <a:off x="22" y="854004"/>
            <a:ext cx="5262318" cy="555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4F9F01-80C1-5054-E394-54BBE2CAD0FB}"/>
              </a:ext>
            </a:extLst>
          </p:cNvPr>
          <p:cNvSpPr txBox="1"/>
          <p:nvPr/>
        </p:nvSpPr>
        <p:spPr>
          <a:xfrm>
            <a:off x="5323063" y="902558"/>
            <a:ext cx="3749510" cy="28932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265" indent="-28575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endParaRPr lang="en-US" b="1">
              <a:cs typeface="Calibri" panose="020F0502020204030204"/>
            </a:endParaRPr>
          </a:p>
          <a:p>
            <a:pPr marL="342265" indent="-28575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b="1"/>
              <a:t>June 2020: </a:t>
            </a:r>
            <a:r>
              <a:rPr lang="en-US" err="1"/>
              <a:t>SacRT</a:t>
            </a:r>
            <a:r>
              <a:rPr lang="en-US"/>
              <a:t> started operating paratransit services directly as </a:t>
            </a:r>
            <a:r>
              <a:rPr lang="en-US" err="1"/>
              <a:t>SacRT</a:t>
            </a:r>
            <a:r>
              <a:rPr lang="en-US"/>
              <a:t> GO</a:t>
            </a:r>
            <a:endParaRPr lang="en-US">
              <a:cs typeface="Calibri"/>
            </a:endParaRPr>
          </a:p>
          <a:p>
            <a:pPr marL="342265" indent="-28575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b="1"/>
              <a:t>April 2022: </a:t>
            </a:r>
            <a:r>
              <a:rPr lang="en-US"/>
              <a:t>UZURV hired to provide supplemental service using private operators</a:t>
            </a:r>
            <a:endParaRPr lang="en-US">
              <a:cs typeface="Calibri"/>
            </a:endParaRPr>
          </a:p>
          <a:p>
            <a:pPr marL="342265" indent="-28575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b="1">
                <a:ea typeface="+mn-lt"/>
                <a:cs typeface="+mn-lt"/>
              </a:rPr>
              <a:t>Monthly ridership:</a:t>
            </a:r>
            <a:r>
              <a:rPr lang="en-US">
                <a:ea typeface="+mn-lt"/>
                <a:cs typeface="+mn-lt"/>
              </a:rPr>
              <a:t> doubled post-COVID and since </a:t>
            </a:r>
            <a:r>
              <a:rPr lang="en-US" err="1">
                <a:ea typeface="+mn-lt"/>
                <a:cs typeface="+mn-lt"/>
              </a:rPr>
              <a:t>SacRT</a:t>
            </a:r>
            <a:r>
              <a:rPr lang="en-US">
                <a:ea typeface="+mn-lt"/>
                <a:cs typeface="+mn-lt"/>
              </a:rPr>
              <a:t> began directly operating </a:t>
            </a:r>
            <a:r>
              <a:rPr lang="en-US" err="1">
                <a:ea typeface="+mn-lt"/>
                <a:cs typeface="+mn-lt"/>
              </a:rPr>
              <a:t>SacRT</a:t>
            </a:r>
            <a:r>
              <a:rPr lang="en-US">
                <a:ea typeface="+mn-lt"/>
                <a:cs typeface="+mn-lt"/>
              </a:rPr>
              <a:t> GO</a:t>
            </a:r>
          </a:p>
          <a:p>
            <a:pPr marL="56515">
              <a:lnSpc>
                <a:spcPct val="90000"/>
              </a:lnSpc>
              <a:spcAft>
                <a:spcPts val="600"/>
              </a:spcAft>
            </a:pPr>
            <a:endParaRPr lang="en-US" sz="2000" b="1">
              <a:solidFill>
                <a:srgbClr val="000000"/>
              </a:solidFill>
              <a:cs typeface="Calibri"/>
            </a:endParaRPr>
          </a:p>
          <a:p>
            <a:pPr marL="56515">
              <a:lnSpc>
                <a:spcPct val="90000"/>
              </a:lnSpc>
              <a:spcAft>
                <a:spcPts val="600"/>
              </a:spcAft>
            </a:pPr>
            <a:endParaRPr lang="en-US" sz="2000">
              <a:solidFill>
                <a:srgbClr val="FF0000"/>
              </a:solidFill>
              <a:cs typeface="Calibri"/>
            </a:endParaRPr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" y="6408741"/>
            <a:ext cx="9143997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2"/>
            <a:ext cx="6086475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0E2E5C-38D5-42FE-A16E-1C98740CF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40" y="6459380"/>
            <a:ext cx="33604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2ACF835-916B-42A1-9CFC-FBA935217104}" type="slidenum">
              <a:rPr lang="en-US" sz="10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10</a:t>
            </a:fld>
            <a:endParaRPr lang="en-US" sz="10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8FC5D2-6B19-1866-1E61-6C738482F3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404588"/>
            <a:ext cx="9144000" cy="450675"/>
          </a:xfrm>
          <a:prstGeom prst="rect">
            <a:avLst/>
          </a:prstGeom>
          <a:solidFill>
            <a:srgbClr val="F8C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DCDEEC7-4082-149C-80F0-28D0EBB6768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763" y="6483874"/>
            <a:ext cx="3087149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02D3FDD-4A90-4B41-02F5-EF6E0311EB0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"/>
            <a:ext cx="9144000" cy="851483"/>
          </a:xfrm>
          <a:prstGeom prst="rect">
            <a:avLst/>
          </a:prstGeom>
          <a:solidFill>
            <a:srgbClr val="003A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 b="1" dirty="0" err="1"/>
              <a:t>SacRT</a:t>
            </a:r>
            <a:r>
              <a:rPr lang="en-US" sz="3600" b="1" dirty="0"/>
              <a:t> GO Paratransit</a:t>
            </a:r>
            <a:endParaRPr lang="en-US" sz="3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6BB105-DC73-E1F9-8C64-70AB6983B8AF}"/>
              </a:ext>
            </a:extLst>
          </p:cNvPr>
          <p:cNvSpPr/>
          <p:nvPr/>
        </p:nvSpPr>
        <p:spPr>
          <a:xfrm>
            <a:off x="266844" y="2"/>
            <a:ext cx="71825" cy="850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982FF9-E7B7-CD8E-0E4F-171DAFD3ACA8}"/>
              </a:ext>
            </a:extLst>
          </p:cNvPr>
          <p:cNvSpPr/>
          <p:nvPr/>
        </p:nvSpPr>
        <p:spPr>
          <a:xfrm>
            <a:off x="419244" y="2"/>
            <a:ext cx="71825" cy="850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9E603C-ACED-D880-B510-255544C5D6C7}"/>
              </a:ext>
            </a:extLst>
          </p:cNvPr>
          <p:cNvSpPr/>
          <p:nvPr/>
        </p:nvSpPr>
        <p:spPr>
          <a:xfrm>
            <a:off x="571451" y="2"/>
            <a:ext cx="71825" cy="850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5824A0-14B6-DCF4-17B2-498F7DFF7B44}"/>
              </a:ext>
            </a:extLst>
          </p:cNvPr>
          <p:cNvSpPr/>
          <p:nvPr/>
        </p:nvSpPr>
        <p:spPr>
          <a:xfrm>
            <a:off x="723851" y="2"/>
            <a:ext cx="71825" cy="850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0E651F6D-22F6-B1DB-43DB-16A5129E75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0743" y="3724711"/>
            <a:ext cx="3851860" cy="269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120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" y="6408741"/>
            <a:ext cx="9143997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2"/>
            <a:ext cx="6086475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0E2E5C-38D5-42FE-A16E-1C98740CF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40" y="6459380"/>
            <a:ext cx="33604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2ACF835-916B-42A1-9CFC-FBA935217104}" type="slidenum">
              <a:rPr lang="en-US" sz="10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11</a:t>
            </a:fld>
            <a:endParaRPr lang="en-US" sz="10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8FC5D2-6B19-1866-1E61-6C738482F3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404588"/>
            <a:ext cx="9144000" cy="450675"/>
          </a:xfrm>
          <a:prstGeom prst="rect">
            <a:avLst/>
          </a:prstGeom>
          <a:solidFill>
            <a:srgbClr val="F8C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DCDEEC7-4082-149C-80F0-28D0EBB6768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763" y="6483874"/>
            <a:ext cx="3087149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02D3FDD-4A90-4B41-02F5-EF6E0311EB0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"/>
            <a:ext cx="9144000" cy="851483"/>
          </a:xfrm>
          <a:prstGeom prst="rect">
            <a:avLst/>
          </a:prstGeom>
          <a:solidFill>
            <a:srgbClr val="003A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 err="1"/>
              <a:t>SacRT</a:t>
            </a:r>
            <a:r>
              <a:rPr lang="en-US" sz="2800" b="1"/>
              <a:t> GO Paratransit</a:t>
            </a:r>
            <a:endParaRPr lang="en-US" sz="2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6BB105-DC73-E1F9-8C64-70AB6983B8AF}"/>
              </a:ext>
            </a:extLst>
          </p:cNvPr>
          <p:cNvSpPr/>
          <p:nvPr/>
        </p:nvSpPr>
        <p:spPr>
          <a:xfrm>
            <a:off x="266844" y="2"/>
            <a:ext cx="71825" cy="850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982FF9-E7B7-CD8E-0E4F-171DAFD3ACA8}"/>
              </a:ext>
            </a:extLst>
          </p:cNvPr>
          <p:cNvSpPr/>
          <p:nvPr/>
        </p:nvSpPr>
        <p:spPr>
          <a:xfrm>
            <a:off x="419244" y="2"/>
            <a:ext cx="71825" cy="850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9E603C-ACED-D880-B510-255544C5D6C7}"/>
              </a:ext>
            </a:extLst>
          </p:cNvPr>
          <p:cNvSpPr/>
          <p:nvPr/>
        </p:nvSpPr>
        <p:spPr>
          <a:xfrm>
            <a:off x="571451" y="2"/>
            <a:ext cx="71825" cy="850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5824A0-14B6-DCF4-17B2-498F7DFF7B44}"/>
              </a:ext>
            </a:extLst>
          </p:cNvPr>
          <p:cNvSpPr/>
          <p:nvPr/>
        </p:nvSpPr>
        <p:spPr>
          <a:xfrm>
            <a:off x="723851" y="2"/>
            <a:ext cx="71825" cy="850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B64AD70A-727A-DB20-232B-B0C0F9066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065" y="3786455"/>
            <a:ext cx="3894793" cy="2455568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75F32877-2C57-A95E-6AC1-56E70CEF2F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028" y="1107975"/>
            <a:ext cx="3810392" cy="240072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4F1C5E16-7E42-404D-A0E5-91981FB0FA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6224" y="3194777"/>
            <a:ext cx="3005064" cy="3212748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8713E3C1-0A71-D4DC-ACA1-8AE4FE3F2F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4306" y="1255820"/>
            <a:ext cx="2743200" cy="1706073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CC73332B-489E-2B12-A8F9-5607E0F340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8287" y="909990"/>
            <a:ext cx="1094785" cy="479204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6767350E-BD81-73DF-ECA2-4D8B9F52DA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8176" y="3656020"/>
            <a:ext cx="1097318" cy="477696"/>
          </a:xfrm>
          <a:prstGeom prst="rect">
            <a:avLst/>
          </a:prstGeom>
        </p:spPr>
      </p:pic>
      <p:pic>
        <p:nvPicPr>
          <p:cNvPr id="19" name="Picture 19">
            <a:extLst>
              <a:ext uri="{FF2B5EF4-FFF2-40B4-BE49-F238E27FC236}">
                <a16:creationId xmlns:a16="http://schemas.microsoft.com/office/drawing/2014/main" id="{8BD33D4A-2925-05DC-2BBA-C25E3D9DE0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46484" y="2962635"/>
            <a:ext cx="1103863" cy="456028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9E3E1FFB-7AE4-3576-3E45-B30A22FF86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48176" y="1082262"/>
            <a:ext cx="1238160" cy="51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" y="6408741"/>
            <a:ext cx="9143997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2"/>
            <a:ext cx="6086475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0E2E5C-38D5-42FE-A16E-1C98740CF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40" y="6459380"/>
            <a:ext cx="33604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2ACF835-916B-42A1-9CFC-FBA935217104}" type="slidenum">
              <a:rPr lang="en-US" sz="10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12</a:t>
            </a:fld>
            <a:endParaRPr lang="en-US" sz="10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8FC5D2-6B19-1866-1E61-6C738482F3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404588"/>
            <a:ext cx="9144000" cy="450675"/>
          </a:xfrm>
          <a:prstGeom prst="rect">
            <a:avLst/>
          </a:prstGeom>
          <a:solidFill>
            <a:srgbClr val="F8C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DCDEEC7-4082-149C-80F0-28D0EBB6768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763" y="6483874"/>
            <a:ext cx="3087149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02D3FDD-4A90-4B41-02F5-EF6E0311EB0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"/>
            <a:ext cx="9144000" cy="851483"/>
          </a:xfrm>
          <a:prstGeom prst="rect">
            <a:avLst/>
          </a:prstGeom>
          <a:solidFill>
            <a:srgbClr val="003A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 b="1" dirty="0" err="1"/>
              <a:t>SacRT</a:t>
            </a:r>
            <a:r>
              <a:rPr lang="en-US" sz="3600" b="1" dirty="0"/>
              <a:t> GO Paratransit</a:t>
            </a:r>
            <a:endParaRPr lang="en-US" sz="3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6BB105-DC73-E1F9-8C64-70AB6983B8AF}"/>
              </a:ext>
            </a:extLst>
          </p:cNvPr>
          <p:cNvSpPr/>
          <p:nvPr/>
        </p:nvSpPr>
        <p:spPr>
          <a:xfrm>
            <a:off x="266844" y="2"/>
            <a:ext cx="71825" cy="850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982FF9-E7B7-CD8E-0E4F-171DAFD3ACA8}"/>
              </a:ext>
            </a:extLst>
          </p:cNvPr>
          <p:cNvSpPr/>
          <p:nvPr/>
        </p:nvSpPr>
        <p:spPr>
          <a:xfrm>
            <a:off x="419244" y="2"/>
            <a:ext cx="71825" cy="850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9E603C-ACED-D880-B510-255544C5D6C7}"/>
              </a:ext>
            </a:extLst>
          </p:cNvPr>
          <p:cNvSpPr/>
          <p:nvPr/>
        </p:nvSpPr>
        <p:spPr>
          <a:xfrm>
            <a:off x="571451" y="2"/>
            <a:ext cx="71825" cy="850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5824A0-14B6-DCF4-17B2-498F7DFF7B44}"/>
              </a:ext>
            </a:extLst>
          </p:cNvPr>
          <p:cNvSpPr/>
          <p:nvPr/>
        </p:nvSpPr>
        <p:spPr>
          <a:xfrm>
            <a:off x="723851" y="2"/>
            <a:ext cx="71825" cy="850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771BCC45-B268-F145-AF33-6BEF100F1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4004" y="1665921"/>
            <a:ext cx="5829957" cy="39510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733B51-212E-9BE6-2D97-5B84F6EFCB75}"/>
              </a:ext>
            </a:extLst>
          </p:cNvPr>
          <p:cNvSpPr txBox="1"/>
          <p:nvPr/>
        </p:nvSpPr>
        <p:spPr>
          <a:xfrm>
            <a:off x="451490" y="1304296"/>
            <a:ext cx="2561730" cy="43927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56515">
              <a:lnSpc>
                <a:spcPct val="90000"/>
              </a:lnSpc>
              <a:spcAft>
                <a:spcPts val="600"/>
              </a:spcAft>
            </a:pPr>
            <a:r>
              <a:rPr lang="en-US" sz="2400" b="1"/>
              <a:t>Service Area:</a:t>
            </a:r>
          </a:p>
          <a:p>
            <a:pPr marL="399415" indent="-3429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Antelope</a:t>
            </a:r>
          </a:p>
          <a:p>
            <a:pPr marL="399415" indent="-3429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Carmichael</a:t>
            </a:r>
          </a:p>
          <a:p>
            <a:pPr marL="399415" indent="-3429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Citrus Heights</a:t>
            </a:r>
          </a:p>
          <a:p>
            <a:pPr marL="399415" indent="-3429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Davis</a:t>
            </a:r>
            <a:endParaRPr lang="en-US" sz="1400">
              <a:ea typeface="+mn-lt"/>
              <a:cs typeface="+mn-lt"/>
            </a:endParaRPr>
          </a:p>
          <a:p>
            <a:pPr marL="399415" indent="-3429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Elverta</a:t>
            </a:r>
          </a:p>
          <a:p>
            <a:pPr marL="399415" indent="-3429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Elk Grove</a:t>
            </a:r>
          </a:p>
          <a:p>
            <a:pPr marL="399415" indent="-3429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Fair Oaks</a:t>
            </a:r>
          </a:p>
          <a:p>
            <a:pPr marL="399415" indent="-3429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Folsom</a:t>
            </a:r>
          </a:p>
          <a:p>
            <a:pPr marL="399415" indent="-3429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Orangevale</a:t>
            </a:r>
          </a:p>
          <a:p>
            <a:pPr marL="399415" indent="-3429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Rancho Cordova</a:t>
            </a:r>
          </a:p>
          <a:p>
            <a:pPr marL="399415" indent="-3429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Rio Linda</a:t>
            </a:r>
          </a:p>
          <a:p>
            <a:pPr marL="399415" indent="-3429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Sacramento</a:t>
            </a:r>
          </a:p>
          <a:p>
            <a:pPr marL="56515">
              <a:lnSpc>
                <a:spcPct val="90000"/>
              </a:lnSpc>
              <a:spcAft>
                <a:spcPts val="600"/>
              </a:spcAft>
            </a:pPr>
            <a:endParaRPr lang="en-US" sz="1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7262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0E2E5C-38D5-42FE-A16E-1C98740CF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F835-916B-42A1-9CFC-FBA935217104}" type="slidenum">
              <a:rPr lang="en-US" smtClean="0"/>
              <a:t>13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4A17667-76EF-5A47-8A78-5A8B36426D20}"/>
              </a:ext>
            </a:extLst>
          </p:cNvPr>
          <p:cNvGrpSpPr/>
          <p:nvPr/>
        </p:nvGrpSpPr>
        <p:grpSpPr>
          <a:xfrm>
            <a:off x="0" y="832629"/>
            <a:ext cx="4399100" cy="3878629"/>
            <a:chOff x="113768" y="6347010"/>
            <a:chExt cx="3539946" cy="318945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587E83D-2C6A-3AA2-A6C8-8B8A102DB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768" y="6347010"/>
              <a:ext cx="3539946" cy="318945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35F31FF-290B-FE79-A47C-AA39AB3BE848}"/>
                </a:ext>
              </a:extLst>
            </p:cNvPr>
            <p:cNvSpPr/>
            <p:nvPr/>
          </p:nvSpPr>
          <p:spPr>
            <a:xfrm>
              <a:off x="3045907" y="9025479"/>
              <a:ext cx="607807" cy="510988"/>
            </a:xfrm>
            <a:prstGeom prst="rect">
              <a:avLst/>
            </a:prstGeom>
            <a:solidFill>
              <a:srgbClr val="EAECE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651A219-7332-02BF-AEC2-82D7C83FE15A}"/>
              </a:ext>
            </a:extLst>
          </p:cNvPr>
          <p:cNvSpPr txBox="1"/>
          <p:nvPr/>
        </p:nvSpPr>
        <p:spPr>
          <a:xfrm>
            <a:off x="100674" y="4790542"/>
            <a:ext cx="887042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/>
              <a:t>9</a:t>
            </a:r>
            <a:r>
              <a:rPr lang="en-US" sz="3200" b="1" dirty="0"/>
              <a:t> </a:t>
            </a:r>
            <a:r>
              <a:rPr lang="en-US" sz="2000" b="1" dirty="0"/>
              <a:t>Zones </a:t>
            </a:r>
            <a:r>
              <a:rPr lang="en-US" sz="2000" dirty="0"/>
              <a:t>with focus on </a:t>
            </a:r>
            <a:r>
              <a:rPr lang="en-US" sz="2000" b="1" dirty="0"/>
              <a:t>DACs</a:t>
            </a:r>
            <a:r>
              <a:rPr lang="en-US" sz="2000" dirty="0"/>
              <a:t> and areas with poor transit coverage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Utilizes $800k in annual </a:t>
            </a:r>
            <a:r>
              <a:rPr lang="en-US" sz="2000" b="1" dirty="0"/>
              <a:t>Community Shuttle </a:t>
            </a:r>
            <a:r>
              <a:rPr lang="en-US" sz="2000" dirty="0"/>
              <a:t>funds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Eligible for </a:t>
            </a:r>
            <a:r>
              <a:rPr lang="en-US" sz="2000" b="1" dirty="0"/>
              <a:t>Seniors, Disabled, and Low-Income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Projected</a:t>
            </a:r>
            <a:r>
              <a:rPr lang="en-US" sz="2000" b="1" dirty="0"/>
              <a:t> 7,000 </a:t>
            </a:r>
            <a:r>
              <a:rPr lang="en-US" sz="2000" dirty="0"/>
              <a:t>monthly riders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11F175-3E6C-8B45-0EC3-A1EE22C0FEBA}"/>
              </a:ext>
            </a:extLst>
          </p:cNvPr>
          <p:cNvSpPr/>
          <p:nvPr/>
        </p:nvSpPr>
        <p:spPr>
          <a:xfrm>
            <a:off x="0" y="6404588"/>
            <a:ext cx="9144000" cy="450675"/>
          </a:xfrm>
          <a:prstGeom prst="rect">
            <a:avLst/>
          </a:prstGeom>
          <a:solidFill>
            <a:srgbClr val="F8C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71F46CC-A88A-125D-6973-E8C72372124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763" y="6483874"/>
            <a:ext cx="3087149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0C96131-759D-55DE-1373-17D3C4D92EF2}"/>
              </a:ext>
            </a:extLst>
          </p:cNvPr>
          <p:cNvSpPr/>
          <p:nvPr/>
        </p:nvSpPr>
        <p:spPr>
          <a:xfrm>
            <a:off x="0" y="-18854"/>
            <a:ext cx="9144000" cy="851483"/>
          </a:xfrm>
          <a:prstGeom prst="rect">
            <a:avLst/>
          </a:prstGeom>
          <a:solidFill>
            <a:srgbClr val="003A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SacRT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Flex</a:t>
            </a:r>
            <a:endParaRPr lang="en-US" sz="36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837944-DEBC-DFF9-C536-DB48D795BDE6}"/>
              </a:ext>
            </a:extLst>
          </p:cNvPr>
          <p:cNvSpPr/>
          <p:nvPr/>
        </p:nvSpPr>
        <p:spPr>
          <a:xfrm>
            <a:off x="266844" y="2"/>
            <a:ext cx="71825" cy="850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FB017C-A80A-42C0-E9BA-2A5B94DC224B}"/>
              </a:ext>
            </a:extLst>
          </p:cNvPr>
          <p:cNvSpPr/>
          <p:nvPr/>
        </p:nvSpPr>
        <p:spPr>
          <a:xfrm>
            <a:off x="419244" y="2"/>
            <a:ext cx="71825" cy="850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9436A1-D7B7-84DA-771C-A012A8121317}"/>
              </a:ext>
            </a:extLst>
          </p:cNvPr>
          <p:cNvSpPr/>
          <p:nvPr/>
        </p:nvSpPr>
        <p:spPr>
          <a:xfrm>
            <a:off x="571451" y="2"/>
            <a:ext cx="71825" cy="850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D850D9-FCB3-0B8F-19B3-940D2F1FFC7D}"/>
              </a:ext>
            </a:extLst>
          </p:cNvPr>
          <p:cNvSpPr/>
          <p:nvPr/>
        </p:nvSpPr>
        <p:spPr>
          <a:xfrm>
            <a:off x="723851" y="2"/>
            <a:ext cx="71825" cy="850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EBA24A-69CB-D922-AAC8-1C479654083B}"/>
              </a:ext>
            </a:extLst>
          </p:cNvPr>
          <p:cNvSpPr/>
          <p:nvPr/>
        </p:nvSpPr>
        <p:spPr>
          <a:xfrm>
            <a:off x="876249" y="-2743"/>
            <a:ext cx="71825" cy="850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4EC83DE-20BD-8F80-152D-370B6640F9C0}"/>
              </a:ext>
            </a:extLst>
          </p:cNvPr>
          <p:cNvGrpSpPr/>
          <p:nvPr/>
        </p:nvGrpSpPr>
        <p:grpSpPr>
          <a:xfrm>
            <a:off x="4572000" y="911914"/>
            <a:ext cx="4399100" cy="3799343"/>
            <a:chOff x="289872" y="1210569"/>
            <a:chExt cx="6064160" cy="551090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F6F59D1-FBDF-FB3E-F2A4-6954F1970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9872" y="1210569"/>
              <a:ext cx="4640538" cy="551090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D35E4E3-1B6D-DE18-7CEC-3D2FA6B24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b="20145"/>
            <a:stretch/>
          </p:blipFill>
          <p:spPr>
            <a:xfrm>
              <a:off x="1296619" y="4213299"/>
              <a:ext cx="5057413" cy="22616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9785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79DB2554-1496-87FA-6C9C-49DD6BC35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8" y="783777"/>
            <a:ext cx="6074229" cy="607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0E2E5C-38D5-42FE-A16E-1C98740CF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F835-916B-42A1-9CFC-FBA935217104}" type="slidenum">
              <a:rPr lang="en-US" smtClean="0"/>
              <a:t>14</a:t>
            </a:fld>
            <a:endParaRPr lang="en-US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D779CB57-EB53-71BC-13BA-6E7EAE4E0B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1" t="4531" r="8134" b="10014"/>
          <a:stretch/>
        </p:blipFill>
        <p:spPr bwMode="auto">
          <a:xfrm>
            <a:off x="1690501" y="1733029"/>
            <a:ext cx="2690691" cy="366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B95D22-F4EA-C3A8-4B2E-BEFF7514E4C6}"/>
              </a:ext>
            </a:extLst>
          </p:cNvPr>
          <p:cNvSpPr txBox="1"/>
          <p:nvPr/>
        </p:nvSpPr>
        <p:spPr>
          <a:xfrm>
            <a:off x="6165910" y="950380"/>
            <a:ext cx="2851116" cy="4370427"/>
          </a:xfrm>
          <a:prstGeom prst="rect">
            <a:avLst/>
          </a:prstGeom>
          <a:solidFill>
            <a:schemeClr val="bg1">
              <a:alpha val="50196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2000" dirty="0" err="1"/>
              <a:t>SacRT</a:t>
            </a:r>
            <a:r>
              <a:rPr lang="en-US" sz="2000" dirty="0"/>
              <a:t> 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has been a recipient of </a:t>
            </a:r>
            <a:r>
              <a:rPr lang="en-US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6 national safety awards 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cs typeface="Arial"/>
              </a:rPr>
              <a:t>in past 7 years</a:t>
            </a:r>
          </a:p>
          <a:p>
            <a:endParaRPr lang="en-US" sz="2000" dirty="0"/>
          </a:p>
          <a:p>
            <a:r>
              <a:rPr lang="en-US" sz="3200" b="1" dirty="0"/>
              <a:t>1500</a:t>
            </a:r>
            <a:r>
              <a:rPr lang="en-US" sz="2000" dirty="0"/>
              <a:t> live feed video cameras</a:t>
            </a:r>
          </a:p>
          <a:p>
            <a:r>
              <a:rPr lang="en-US" sz="3200" b="1" dirty="0"/>
              <a:t>32</a:t>
            </a:r>
            <a:r>
              <a:rPr lang="en-US" sz="2000" dirty="0"/>
              <a:t> transit ambassadors</a:t>
            </a:r>
          </a:p>
          <a:p>
            <a:r>
              <a:rPr lang="en-US" sz="3200" b="1" dirty="0"/>
              <a:t>30</a:t>
            </a:r>
            <a:r>
              <a:rPr lang="en-US" sz="2000" dirty="0"/>
              <a:t> transit police</a:t>
            </a:r>
            <a:endParaRPr lang="en-US" sz="2000" b="1" dirty="0"/>
          </a:p>
          <a:p>
            <a:r>
              <a:rPr lang="en-US" sz="3200" b="1" dirty="0"/>
              <a:t>Social services </a:t>
            </a:r>
            <a:br>
              <a:rPr lang="en-US" sz="2000" b="1" dirty="0"/>
            </a:br>
            <a:r>
              <a:rPr lang="en-US" sz="2000" dirty="0"/>
              <a:t>for the unhoused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35E57B-E499-5C6C-11EF-37144D754E6E}"/>
              </a:ext>
            </a:extLst>
          </p:cNvPr>
          <p:cNvSpPr/>
          <p:nvPr/>
        </p:nvSpPr>
        <p:spPr>
          <a:xfrm>
            <a:off x="0" y="6404588"/>
            <a:ext cx="9144000" cy="450675"/>
          </a:xfrm>
          <a:prstGeom prst="rect">
            <a:avLst/>
          </a:prstGeom>
          <a:solidFill>
            <a:srgbClr val="F8C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AF8538D-027F-1ED0-0258-D10F667E067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763" y="6483874"/>
            <a:ext cx="3087149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8D5F4AF-A04C-6B4B-60C0-6CDBC72A5E4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"/>
            <a:ext cx="9144000" cy="851483"/>
          </a:xfrm>
          <a:prstGeom prst="rect">
            <a:avLst/>
          </a:prstGeom>
          <a:solidFill>
            <a:srgbClr val="003A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alibri" panose="020F0502020204030204" pitchFamily="34" charset="0"/>
                <a:cs typeface="Calibri" panose="020F0502020204030204" pitchFamily="34" charset="0"/>
              </a:rPr>
              <a:t>Safety and Security</a:t>
            </a:r>
            <a:endParaRPr lang="en-US" sz="36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C454D0-17EA-BBBD-ECA4-E162B01AEAB8}"/>
              </a:ext>
            </a:extLst>
          </p:cNvPr>
          <p:cNvSpPr/>
          <p:nvPr/>
        </p:nvSpPr>
        <p:spPr>
          <a:xfrm>
            <a:off x="266844" y="2"/>
            <a:ext cx="71825" cy="850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3F48F3-67C5-454B-AC60-F4C7EB8B455A}"/>
              </a:ext>
            </a:extLst>
          </p:cNvPr>
          <p:cNvSpPr/>
          <p:nvPr/>
        </p:nvSpPr>
        <p:spPr>
          <a:xfrm>
            <a:off x="419244" y="2"/>
            <a:ext cx="71825" cy="850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99E293-C60F-1FCD-A3CA-E81812F81D18}"/>
              </a:ext>
            </a:extLst>
          </p:cNvPr>
          <p:cNvSpPr/>
          <p:nvPr/>
        </p:nvSpPr>
        <p:spPr>
          <a:xfrm>
            <a:off x="571451" y="2"/>
            <a:ext cx="71825" cy="850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ED2202B-E99A-2A65-BE93-B7380C8A0678}"/>
              </a:ext>
            </a:extLst>
          </p:cNvPr>
          <p:cNvSpPr/>
          <p:nvPr/>
        </p:nvSpPr>
        <p:spPr>
          <a:xfrm>
            <a:off x="723851" y="2"/>
            <a:ext cx="71825" cy="850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1027FC-522F-F52E-D611-9C606D9CF458}"/>
              </a:ext>
            </a:extLst>
          </p:cNvPr>
          <p:cNvSpPr/>
          <p:nvPr/>
        </p:nvSpPr>
        <p:spPr>
          <a:xfrm>
            <a:off x="876249" y="-2743"/>
            <a:ext cx="71825" cy="850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98DD3BC-730B-E9AE-413E-9438912273DA}"/>
              </a:ext>
            </a:extLst>
          </p:cNvPr>
          <p:cNvSpPr/>
          <p:nvPr/>
        </p:nvSpPr>
        <p:spPr>
          <a:xfrm>
            <a:off x="1028456" y="-2743"/>
            <a:ext cx="71825" cy="850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358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F2BB4-0681-DB6A-BE7A-459BFDF6A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59" y="2835"/>
            <a:ext cx="4170067" cy="814827"/>
          </a:xfrm>
        </p:spPr>
        <p:txBody>
          <a:bodyPr anchor="t">
            <a:normAutofit fontScale="90000"/>
          </a:bodyPr>
          <a:lstStyle/>
          <a:p>
            <a:r>
              <a:rPr lang="en-US" sz="2800" b="1" dirty="0" err="1"/>
              <a:t>SacRT</a:t>
            </a:r>
            <a:r>
              <a:rPr lang="en-US" sz="2800" b="1" dirty="0"/>
              <a:t> 5 - Year Strategic Program FY 24-28</a:t>
            </a:r>
          </a:p>
        </p:txBody>
      </p:sp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8855" y="871146"/>
            <a:ext cx="552704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B69FE-9730-15A9-0C82-17DBFA2D3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581" y="1034992"/>
            <a:ext cx="4290646" cy="5686484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1800" b="1" dirty="0" err="1"/>
              <a:t>SacRT</a:t>
            </a:r>
            <a:r>
              <a:rPr lang="en-US" sz="1800" b="1" dirty="0"/>
              <a:t> Forward </a:t>
            </a:r>
            <a:r>
              <a:rPr lang="en-US" sz="1800" dirty="0"/>
              <a:t>– continue to implement goals and strategies identified in </a:t>
            </a:r>
            <a:r>
              <a:rPr lang="en-US" sz="1800" dirty="0">
                <a:latin typeface="Calibri"/>
                <a:ea typeface="Times New Roman" panose="02020603050405020304" pitchFamily="18" charset="0"/>
                <a:cs typeface="Calibri"/>
              </a:rPr>
              <a:t>our redesigned bus network</a:t>
            </a:r>
            <a:endParaRPr lang="en-US" sz="1800" dirty="0">
              <a:latin typeface="Calibri"/>
              <a:cs typeface="Calibri"/>
            </a:endParaRPr>
          </a:p>
          <a:p>
            <a:r>
              <a:rPr lang="en-US" sz="1800" b="1" dirty="0"/>
              <a:t>Late Night Rail Service to City of Folsom </a:t>
            </a:r>
            <a:r>
              <a:rPr lang="en-US" sz="1800" dirty="0"/>
              <a:t>- </a:t>
            </a:r>
            <a:r>
              <a:rPr lang="en-US" sz="1800" dirty="0">
                <a:latin typeface="Calibri"/>
                <a:ea typeface="Times New Roman" panose="02020603050405020304" pitchFamily="18" charset="0"/>
                <a:cs typeface="Calibri"/>
              </a:rPr>
              <a:t>continue to provide late night light rail service to the City of Folsom. </a:t>
            </a:r>
            <a:endParaRPr lang="en-US" sz="1800" dirty="0"/>
          </a:p>
          <a:p>
            <a:r>
              <a:rPr lang="en-US" sz="1800" b="1" dirty="0"/>
              <a:t>Innovative Bus &amp; Light Rail Service </a:t>
            </a:r>
            <a:r>
              <a:rPr lang="en-US" sz="1800" dirty="0"/>
              <a:t>- </a:t>
            </a:r>
            <a:r>
              <a:rPr lang="en-US" sz="1800" dirty="0">
                <a:latin typeface="Calibri"/>
                <a:ea typeface="Times New Roman" panose="02020603050405020304" pitchFamily="18" charset="0"/>
                <a:cs typeface="Calibri"/>
              </a:rPr>
              <a:t>Provide innovative public transit projects, including BRT and 15-minute LRV service to Folsom, to increase access to public transit for essential travel, especially to DACs. </a:t>
            </a:r>
          </a:p>
          <a:p>
            <a:r>
              <a:rPr lang="en-US" sz="1800" b="1" dirty="0">
                <a:latin typeface="Calibri"/>
                <a:ea typeface="Times New Roman" panose="02020603050405020304" pitchFamily="18" charset="0"/>
                <a:cs typeface="Calibri"/>
              </a:rPr>
              <a:t>Light Rail Service</a:t>
            </a:r>
            <a:r>
              <a:rPr lang="en-US" sz="1800" dirty="0">
                <a:latin typeface="Calibri"/>
                <a:ea typeface="Times New Roman" panose="02020603050405020304" pitchFamily="18" charset="0"/>
                <a:cs typeface="Calibri"/>
              </a:rPr>
              <a:t> – Continue to provide light rail service to Sacramento County</a:t>
            </a:r>
            <a:endParaRPr lang="en-US" sz="1800" dirty="0">
              <a:latin typeface="Calibri" panose="020F0502020204030204" pitchFamily="34" charset="0"/>
              <a:ea typeface="Times New Roman" panose="02020603050405020304" pitchFamily="18" charset="0"/>
              <a:cs typeface="Calibri"/>
            </a:endParaRPr>
          </a:p>
          <a:p>
            <a:r>
              <a:rPr lang="en-US" sz="1800" b="1" dirty="0" err="1">
                <a:latin typeface="Calibri"/>
                <a:ea typeface="Times New Roman" panose="02020603050405020304" pitchFamily="18" charset="0"/>
                <a:cs typeface="Calibri"/>
              </a:rPr>
              <a:t>SacRT</a:t>
            </a:r>
            <a:r>
              <a:rPr lang="en-US" sz="1800" b="1" dirty="0">
                <a:latin typeface="Calibri"/>
                <a:ea typeface="Times New Roman" panose="02020603050405020304" pitchFamily="18" charset="0"/>
                <a:cs typeface="Calibri"/>
              </a:rPr>
              <a:t> GO Paratransit </a:t>
            </a:r>
            <a:r>
              <a:rPr lang="en-US" sz="1800" dirty="0">
                <a:latin typeface="Calibri"/>
                <a:ea typeface="Times New Roman" panose="02020603050405020304" pitchFamily="18" charset="0"/>
                <a:cs typeface="Calibri"/>
              </a:rPr>
              <a:t>- Increasing service reliability to improve customer satisfaction and better provide </a:t>
            </a:r>
            <a:r>
              <a:rPr lang="en-US" sz="1800" dirty="0" err="1">
                <a:latin typeface="Calibri"/>
                <a:ea typeface="Times New Roman" panose="02020603050405020304" pitchFamily="18" charset="0"/>
                <a:cs typeface="Calibri"/>
              </a:rPr>
              <a:t>SacRT</a:t>
            </a:r>
            <a:r>
              <a:rPr lang="en-US" sz="1800" dirty="0">
                <a:latin typeface="Calibri"/>
                <a:ea typeface="Times New Roman" panose="02020603050405020304" pitchFamily="18" charset="0"/>
                <a:cs typeface="Calibri"/>
              </a:rPr>
              <a:t> GO paratransit bus service to get people where they want to go, when they want to go. 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b="1" dirty="0" err="1">
                <a:latin typeface="Calibri"/>
                <a:ea typeface="Times New Roman" panose="02020603050405020304" pitchFamily="18" charset="0"/>
                <a:cs typeface="Calibri"/>
              </a:rPr>
              <a:t>SacRT</a:t>
            </a:r>
            <a:r>
              <a:rPr lang="en-US" sz="1800" b="1" dirty="0">
                <a:latin typeface="Calibri"/>
                <a:ea typeface="Times New Roman" panose="02020603050405020304" pitchFamily="18" charset="0"/>
                <a:cs typeface="Calibri"/>
              </a:rPr>
              <a:t> Flex </a:t>
            </a:r>
            <a:r>
              <a:rPr lang="en-US" sz="1800" dirty="0">
                <a:latin typeface="Calibri"/>
                <a:ea typeface="Times New Roman" panose="02020603050405020304" pitchFamily="18" charset="0"/>
                <a:cs typeface="Calibri"/>
              </a:rPr>
              <a:t>– Continue to operate Flex </a:t>
            </a:r>
            <a:r>
              <a:rPr lang="en-US" sz="1800" dirty="0" err="1">
                <a:latin typeface="Calibri"/>
                <a:ea typeface="Times New Roman" panose="02020603050405020304" pitchFamily="18" charset="0"/>
                <a:cs typeface="Calibri"/>
              </a:rPr>
              <a:t>microtransit</a:t>
            </a:r>
            <a:r>
              <a:rPr lang="en-US" sz="1800" dirty="0">
                <a:latin typeface="Calibri"/>
                <a:ea typeface="Times New Roman" panose="02020603050405020304" pitchFamily="18" charset="0"/>
                <a:cs typeface="Calibri"/>
              </a:rPr>
              <a:t> to provide on-demand neighborhood shuttles to DACs and areas with little to no transit service. </a:t>
            </a:r>
            <a:endParaRPr lang="en-US" sz="1800" dirty="0">
              <a:latin typeface="Calibri" panose="020F0502020204030204" pitchFamily="34" charset="0"/>
              <a:ea typeface="Times New Roman" panose="02020603050405020304" pitchFamily="18" charset="0"/>
              <a:cs typeface="Calibri"/>
            </a:endParaRPr>
          </a:p>
          <a:p>
            <a:r>
              <a:rPr lang="en-US" sz="1800" b="1" dirty="0">
                <a:latin typeface="Calibri"/>
                <a:ea typeface="Times New Roman" panose="02020603050405020304" pitchFamily="18" charset="0"/>
                <a:cs typeface="Calibri"/>
              </a:rPr>
              <a:t>Safety and Security </a:t>
            </a:r>
            <a:r>
              <a:rPr lang="en-US" sz="1800" dirty="0">
                <a:latin typeface="Calibri"/>
                <a:ea typeface="Times New Roman" panose="02020603050405020304" pitchFamily="18" charset="0"/>
                <a:cs typeface="Calibri"/>
              </a:rPr>
              <a:t>– Continue Gold standard safety program. </a:t>
            </a:r>
            <a:endParaRPr lang="en-US" sz="1800" dirty="0">
              <a:latin typeface="Calibri" panose="020F0502020204030204" pitchFamily="34" charset="0"/>
              <a:ea typeface="Times New Roman" panose="02020603050405020304" pitchFamily="18" charset="0"/>
              <a:cs typeface="Calibri"/>
            </a:endParaRPr>
          </a:p>
          <a:p>
            <a:pPr marL="0" indent="0">
              <a:buNone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18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9B4F38A-3383-FB2B-D8D3-5E025F71D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7" r="3485" b="6"/>
          <a:stretch/>
        </p:blipFill>
        <p:spPr bwMode="auto">
          <a:xfrm>
            <a:off x="4572000" y="1"/>
            <a:ext cx="228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eadline Detroit | Bus Rapid Transit Proposed from Downtown to Airport and  Ann Arbor">
            <a:extLst>
              <a:ext uri="{FF2B5EF4-FFF2-40B4-BE49-F238E27FC236}">
                <a16:creationId xmlns:a16="http://schemas.microsoft.com/office/drawing/2014/main" id="{9C5F26C6-C6DE-7023-3DC4-E7BF69E674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3" r="34980" b="-1"/>
          <a:stretch/>
        </p:blipFill>
        <p:spPr bwMode="auto">
          <a:xfrm>
            <a:off x="6858000" y="10"/>
            <a:ext cx="2286000" cy="342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acRT Flex offers neighborhood shuttle service for eligible riders">
            <a:extLst>
              <a:ext uri="{FF2B5EF4-FFF2-40B4-BE49-F238E27FC236}">
                <a16:creationId xmlns:a16="http://schemas.microsoft.com/office/drawing/2014/main" id="{00FDBDEE-0110-19AB-23BD-6E0A8C973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9" r="9221"/>
          <a:stretch/>
        </p:blipFill>
        <p:spPr bwMode="auto">
          <a:xfrm>
            <a:off x="4572005" y="3429000"/>
            <a:ext cx="457199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349F47-9537-A8AB-950E-ECB75539A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2ACF835-916B-42A1-9CFC-FBA935217104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134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EE9F203-16EB-A300-BC7C-B138F0EB1C7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404588"/>
            <a:ext cx="9144000" cy="450675"/>
          </a:xfrm>
          <a:prstGeom prst="rect">
            <a:avLst/>
          </a:prstGeom>
          <a:solidFill>
            <a:srgbClr val="F8C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3078F5-6036-C7CF-4AF3-D9067798F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F835-916B-42A1-9CFC-FBA935217104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73BA381-BC27-8D2B-1787-4E22BB0CBE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763" y="6483874"/>
            <a:ext cx="3087149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D1DB22-E0BE-1B80-03E2-A94E28A546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"/>
            <a:ext cx="9144000" cy="851483"/>
          </a:xfrm>
          <a:prstGeom prst="rect">
            <a:avLst/>
          </a:prstGeom>
          <a:solidFill>
            <a:srgbClr val="003A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 b="1" dirty="0">
                <a:latin typeface="Calibri"/>
                <a:cs typeface="Calibri"/>
              </a:rPr>
              <a:t>Questions &amp; Comments</a:t>
            </a:r>
            <a:endParaRPr lang="en-US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E1655E-D957-C67D-DE27-F7C40F204236}"/>
              </a:ext>
            </a:extLst>
          </p:cNvPr>
          <p:cNvSpPr txBox="1"/>
          <p:nvPr/>
        </p:nvSpPr>
        <p:spPr>
          <a:xfrm>
            <a:off x="1461157" y="2243579"/>
            <a:ext cx="608971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Anthony Adams</a:t>
            </a:r>
          </a:p>
          <a:p>
            <a:pPr algn="ctr"/>
            <a:r>
              <a:rPr lang="en-US" sz="2800" dirty="0"/>
              <a:t>Director of Planning &amp; Grants</a:t>
            </a:r>
          </a:p>
          <a:p>
            <a:pPr algn="ctr"/>
            <a:r>
              <a:rPr lang="en-US" sz="2800" dirty="0"/>
              <a:t>Sacramento Regional Transit District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aadams@sacrt.com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7FBB6D-F0D0-E600-92C1-4D7F07676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4" y="1117509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9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A bus travels down the street&#10;&#10;Description automatically generated with low confidence">
            <a:extLst>
              <a:ext uri="{FF2B5EF4-FFF2-40B4-BE49-F238E27FC236}">
                <a16:creationId xmlns:a16="http://schemas.microsoft.com/office/drawing/2014/main" id="{26B11EE9-21A1-73AB-98DD-F1CEBD4E1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528" y="2885189"/>
            <a:ext cx="4005072" cy="2624328"/>
          </a:xfrm>
          <a:prstGeom prst="rect">
            <a:avLst/>
          </a:prstGeom>
        </p:spPr>
      </p:pic>
      <p:pic>
        <p:nvPicPr>
          <p:cNvPr id="28" name="Picture 27" descr="Map&#10;&#10;Description automatically generated">
            <a:extLst>
              <a:ext uri="{FF2B5EF4-FFF2-40B4-BE49-F238E27FC236}">
                <a16:creationId xmlns:a16="http://schemas.microsoft.com/office/drawing/2014/main" id="{EECC94D0-0FF2-6D9D-3A58-BF001082BD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" t="5093" r="19544" b="14008"/>
          <a:stretch/>
        </p:blipFill>
        <p:spPr>
          <a:xfrm>
            <a:off x="177229" y="1348484"/>
            <a:ext cx="5047180" cy="4161034"/>
          </a:xfrm>
          <a:prstGeom prst="rect">
            <a:avLst/>
          </a:prstGeom>
        </p:spPr>
      </p:pic>
      <p:pic>
        <p:nvPicPr>
          <p:cNvPr id="1026" name="Picture 2" descr="Sacramento Regional Transit District">
            <a:extLst>
              <a:ext uri="{FF2B5EF4-FFF2-40B4-BE49-F238E27FC236}">
                <a16:creationId xmlns:a16="http://schemas.microsoft.com/office/drawing/2014/main" id="{4AF0D445-1E8F-229B-A62C-18472A8D4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149" y="1348484"/>
            <a:ext cx="2162562" cy="208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Map&#10;&#10;Description automatically generated">
            <a:extLst>
              <a:ext uri="{FF2B5EF4-FFF2-40B4-BE49-F238E27FC236}">
                <a16:creationId xmlns:a16="http://schemas.microsoft.com/office/drawing/2014/main" id="{26812496-F369-6EDA-B8B0-F64DB8B558B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" t="5093" r="19544" b="14008"/>
          <a:stretch/>
        </p:blipFill>
        <p:spPr>
          <a:xfrm>
            <a:off x="177229" y="1348484"/>
            <a:ext cx="5047180" cy="4161034"/>
          </a:xfrm>
          <a:prstGeom prst="rect">
            <a:avLst/>
          </a:prstGeom>
        </p:spPr>
      </p:pic>
      <p:pic>
        <p:nvPicPr>
          <p:cNvPr id="32" name="Picture 31" descr="Map&#10;&#10;Description automatically generated">
            <a:extLst>
              <a:ext uri="{FF2B5EF4-FFF2-40B4-BE49-F238E27FC236}">
                <a16:creationId xmlns:a16="http://schemas.microsoft.com/office/drawing/2014/main" id="{6DCE1B97-AD8B-8788-D1BF-4FC1399996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" t="5093" r="19544" b="14008"/>
          <a:stretch/>
        </p:blipFill>
        <p:spPr>
          <a:xfrm>
            <a:off x="177229" y="1348484"/>
            <a:ext cx="5047180" cy="4161034"/>
          </a:xfrm>
          <a:prstGeom prst="rect">
            <a:avLst/>
          </a:prstGeom>
        </p:spPr>
      </p:pic>
      <p:pic>
        <p:nvPicPr>
          <p:cNvPr id="34" name="Picture 33" descr="Map&#10;&#10;Description automatically generated">
            <a:extLst>
              <a:ext uri="{FF2B5EF4-FFF2-40B4-BE49-F238E27FC236}">
                <a16:creationId xmlns:a16="http://schemas.microsoft.com/office/drawing/2014/main" id="{EC116F5B-D39B-F9CC-0978-07D2118051C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" t="5093" r="19544" b="14008"/>
          <a:stretch/>
        </p:blipFill>
        <p:spPr>
          <a:xfrm>
            <a:off x="177229" y="1348484"/>
            <a:ext cx="5047180" cy="4161034"/>
          </a:xfrm>
          <a:prstGeom prst="rect">
            <a:avLst/>
          </a:prstGeom>
        </p:spPr>
      </p:pic>
      <p:pic>
        <p:nvPicPr>
          <p:cNvPr id="36" name="Picture 35" descr="Map&#10;&#10;Description automatically generated">
            <a:extLst>
              <a:ext uri="{FF2B5EF4-FFF2-40B4-BE49-F238E27FC236}">
                <a16:creationId xmlns:a16="http://schemas.microsoft.com/office/drawing/2014/main" id="{B5060D3F-8E5F-9BF2-2BAB-AD4C982E06C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" t="5093" r="19544" b="14008"/>
          <a:stretch/>
        </p:blipFill>
        <p:spPr>
          <a:xfrm>
            <a:off x="177229" y="1348484"/>
            <a:ext cx="5047180" cy="4161034"/>
          </a:xfrm>
          <a:prstGeom prst="rect">
            <a:avLst/>
          </a:prstGeom>
        </p:spPr>
      </p:pic>
      <p:pic>
        <p:nvPicPr>
          <p:cNvPr id="38" name="Picture 37" descr="Map&#10;&#10;Description automatically generated">
            <a:extLst>
              <a:ext uri="{FF2B5EF4-FFF2-40B4-BE49-F238E27FC236}">
                <a16:creationId xmlns:a16="http://schemas.microsoft.com/office/drawing/2014/main" id="{4D44E8A5-0290-BD47-0F65-DA821F7FA38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" t="5093" r="19544" b="14008"/>
          <a:stretch/>
        </p:blipFill>
        <p:spPr>
          <a:xfrm>
            <a:off x="177229" y="1348483"/>
            <a:ext cx="5047180" cy="4161034"/>
          </a:xfrm>
          <a:prstGeom prst="rect">
            <a:avLst/>
          </a:prstGeom>
        </p:spPr>
      </p:pic>
      <p:pic>
        <p:nvPicPr>
          <p:cNvPr id="48" name="Picture 47" descr="SmaRT Ride bus">
            <a:extLst>
              <a:ext uri="{FF2B5EF4-FFF2-40B4-BE49-F238E27FC236}">
                <a16:creationId xmlns:a16="http://schemas.microsoft.com/office/drawing/2014/main" id="{6063237B-7933-5143-567A-08C4E8D19E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040" y="1348482"/>
            <a:ext cx="2126773" cy="143957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A9186A3-28B6-5BCB-F2A9-3641F608A3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02038" y="2346082"/>
            <a:ext cx="2162562" cy="1561821"/>
          </a:xfrm>
          <a:prstGeom prst="rect">
            <a:avLst/>
          </a:prstGeom>
        </p:spPr>
      </p:pic>
      <p:pic>
        <p:nvPicPr>
          <p:cNvPr id="1028" name="Picture 4" descr="Causeway Connection Updates | Finance, Operations and Administration">
            <a:extLst>
              <a:ext uri="{FF2B5EF4-FFF2-40B4-BE49-F238E27FC236}">
                <a16:creationId xmlns:a16="http://schemas.microsoft.com/office/drawing/2014/main" id="{3A079A1A-1672-1ADD-AC43-D496902307D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094" y="4054403"/>
            <a:ext cx="2586869" cy="145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838D48-90FD-D006-8B9E-2AC5E13D7E76}"/>
              </a:ext>
            </a:extLst>
          </p:cNvPr>
          <p:cNvSpPr/>
          <p:nvPr/>
        </p:nvSpPr>
        <p:spPr>
          <a:xfrm>
            <a:off x="0" y="6404588"/>
            <a:ext cx="9144000" cy="450675"/>
          </a:xfrm>
          <a:prstGeom prst="rect">
            <a:avLst/>
          </a:prstGeom>
          <a:solidFill>
            <a:srgbClr val="F8C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C7A37C-38E2-1841-7A3C-788A2F977EA8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763" y="6483874"/>
            <a:ext cx="3087149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A4A5BB-46B6-2275-27E4-404D379F218B}"/>
              </a:ext>
            </a:extLst>
          </p:cNvPr>
          <p:cNvSpPr/>
          <p:nvPr/>
        </p:nvSpPr>
        <p:spPr>
          <a:xfrm>
            <a:off x="0" y="2"/>
            <a:ext cx="9144000" cy="851483"/>
          </a:xfrm>
          <a:prstGeom prst="rect">
            <a:avLst/>
          </a:prstGeom>
          <a:solidFill>
            <a:srgbClr val="003A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Overview of </a:t>
            </a:r>
            <a:r>
              <a:rPr lang="en-US" sz="3600" b="1" dirty="0" err="1"/>
              <a:t>SacRT</a:t>
            </a:r>
            <a:r>
              <a:rPr lang="en-US" sz="3600" b="1" dirty="0"/>
              <a:t> Services</a:t>
            </a:r>
          </a:p>
        </p:txBody>
      </p:sp>
    </p:spTree>
    <p:extLst>
      <p:ext uri="{BB962C8B-B14F-4D97-AF65-F5344CB8AC3E}">
        <p14:creationId xmlns:p14="http://schemas.microsoft.com/office/powerpoint/2010/main" val="260735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7DA56EA-39C3-3293-E2DA-F87CEB730514}"/>
              </a:ext>
            </a:extLst>
          </p:cNvPr>
          <p:cNvSpPr txBox="1"/>
          <p:nvPr/>
        </p:nvSpPr>
        <p:spPr>
          <a:xfrm>
            <a:off x="5525258" y="2183912"/>
            <a:ext cx="3595659" cy="390876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marL="257175" indent="-257175">
              <a:spcAft>
                <a:spcPts val="900"/>
              </a:spcAft>
              <a:buAutoNum type="arabicPeriod"/>
              <a:defRPr/>
            </a:pPr>
            <a:r>
              <a:rPr lang="en-US" sz="1400" b="1" dirty="0">
                <a:latin typeface="Arial"/>
                <a:ea typeface="Calibri" panose="020F0502020204030204"/>
                <a:cs typeface="Calibri" panose="020F0502020204030204"/>
              </a:rPr>
              <a:t>Light Rail System Modernization</a:t>
            </a:r>
            <a:endParaRPr lang="en-US" sz="1400" dirty="0">
              <a:ea typeface="Calibri"/>
              <a:cs typeface="Calibri"/>
            </a:endParaRPr>
          </a:p>
          <a:p>
            <a:pPr marL="257175" indent="-257175" defTabSz="685800">
              <a:spcAft>
                <a:spcPts val="900"/>
              </a:spcAft>
              <a:buAutoNum type="arabicPeriod"/>
              <a:defRPr/>
            </a:pPr>
            <a:r>
              <a:rPr lang="en-US" sz="1400" b="1" dirty="0">
                <a:latin typeface="Arial"/>
                <a:cs typeface="Arial"/>
              </a:rPr>
              <a:t>Sacramento Downtown Riverfront Streetcar </a:t>
            </a:r>
            <a:endParaRPr lang="en-US" sz="1400" b="1" dirty="0">
              <a:latin typeface="Arial"/>
              <a:ea typeface="Calibri"/>
              <a:cs typeface="Calibri"/>
            </a:endParaRPr>
          </a:p>
          <a:p>
            <a:pPr marL="257175" indent="-257175" defTabSz="685800">
              <a:spcAft>
                <a:spcPts val="900"/>
              </a:spcAft>
              <a:buFont typeface="+mj-lt"/>
              <a:buAutoNum type="arabicPeriod"/>
              <a:defRPr/>
            </a:pPr>
            <a:r>
              <a:rPr lang="en-US" sz="1400" b="1" dirty="0">
                <a:latin typeface="Arial"/>
                <a:cs typeface="Arial"/>
              </a:rPr>
              <a:t>Dos Rios Light Rail Station</a:t>
            </a:r>
            <a:endParaRPr lang="en-US" sz="1400" b="1" dirty="0">
              <a:latin typeface="Arial"/>
              <a:ea typeface="Calibri"/>
              <a:cs typeface="Arial"/>
            </a:endParaRPr>
          </a:p>
          <a:p>
            <a:pPr marL="257175" indent="-257175" defTabSz="685800">
              <a:spcAft>
                <a:spcPts val="900"/>
              </a:spcAft>
              <a:buFont typeface="+mj-lt"/>
              <a:buAutoNum type="arabicPeriod"/>
              <a:defRPr/>
            </a:pPr>
            <a:r>
              <a:rPr lang="en-US" sz="1400" b="1" dirty="0">
                <a:latin typeface="Arial"/>
                <a:cs typeface="Arial"/>
              </a:rPr>
              <a:t>McClellan Hydrogen Hub</a:t>
            </a:r>
            <a:endParaRPr lang="en-US" sz="1400" b="1" dirty="0">
              <a:latin typeface="Arial"/>
              <a:ea typeface="Calibri"/>
              <a:cs typeface="Arial"/>
            </a:endParaRPr>
          </a:p>
          <a:p>
            <a:pPr marL="257175" indent="-257175" defTabSz="685800">
              <a:spcAft>
                <a:spcPts val="900"/>
              </a:spcAft>
              <a:buFont typeface="+mj-lt"/>
              <a:buAutoNum type="arabicPeriod"/>
              <a:defRPr/>
            </a:pPr>
            <a:r>
              <a:rPr lang="en-US" sz="1400" b="1" dirty="0">
                <a:solidFill>
                  <a:srgbClr val="FF0000"/>
                </a:solidFill>
                <a:latin typeface="Arial"/>
                <a:cs typeface="Arial"/>
              </a:rPr>
              <a:t>Stockton Blvd &amp; Other BRT Corridors</a:t>
            </a:r>
            <a:endParaRPr lang="en-US" sz="1400" b="1" dirty="0">
              <a:solidFill>
                <a:srgbClr val="FF0000"/>
              </a:solidFill>
              <a:latin typeface="Arial"/>
              <a:ea typeface="Calibri"/>
              <a:cs typeface="Arial"/>
            </a:endParaRPr>
          </a:p>
          <a:p>
            <a:pPr marL="257175" indent="-257175" defTabSz="685800">
              <a:spcAft>
                <a:spcPts val="900"/>
              </a:spcAft>
              <a:buFont typeface="+mj-lt"/>
              <a:buAutoNum type="arabicPeriod"/>
              <a:defRPr/>
            </a:pPr>
            <a:r>
              <a:rPr lang="en-US" sz="1400" b="1" dirty="0">
                <a:solidFill>
                  <a:srgbClr val="FF0000"/>
                </a:solidFill>
                <a:latin typeface="Arial"/>
                <a:cs typeface="Arial"/>
              </a:rPr>
              <a:t>Blue Line (LRT or BRT) to Elk Grove</a:t>
            </a:r>
            <a:endParaRPr lang="en-US" sz="1400" b="1" dirty="0">
              <a:solidFill>
                <a:srgbClr val="FF0000"/>
              </a:solidFill>
              <a:latin typeface="Arial"/>
              <a:ea typeface="Calibri"/>
              <a:cs typeface="Arial"/>
            </a:endParaRPr>
          </a:p>
          <a:p>
            <a:pPr marL="257175" indent="-257175">
              <a:spcAft>
                <a:spcPts val="900"/>
              </a:spcAft>
              <a:buFont typeface="+mj-lt"/>
              <a:buAutoNum type="arabicPeriod"/>
              <a:defRPr/>
            </a:pPr>
            <a:r>
              <a:rPr lang="en-US" sz="1400" b="1" dirty="0">
                <a:solidFill>
                  <a:srgbClr val="FF0000"/>
                </a:solidFill>
                <a:latin typeface="Arial"/>
                <a:cs typeface="Arial"/>
              </a:rPr>
              <a:t>Green Line (LRT or BRT) to Natomas/Airport</a:t>
            </a:r>
            <a:endParaRPr lang="en-US" sz="1400" b="1" dirty="0">
              <a:solidFill>
                <a:srgbClr val="FF0000"/>
              </a:solidFill>
              <a:latin typeface="Arial"/>
              <a:ea typeface="Calibri"/>
              <a:cs typeface="Arial"/>
            </a:endParaRPr>
          </a:p>
          <a:p>
            <a:pPr marL="257175" indent="-257175">
              <a:spcAft>
                <a:spcPts val="900"/>
              </a:spcAft>
              <a:buAutoNum type="arabicPeriod"/>
              <a:defRPr/>
            </a:pPr>
            <a:r>
              <a:rPr lang="en-US" sz="1400" b="1" dirty="0">
                <a:solidFill>
                  <a:srgbClr val="FF0000"/>
                </a:solidFill>
                <a:latin typeface="Arial"/>
                <a:cs typeface="Arial"/>
              </a:rPr>
              <a:t>Horn Light Rail Station </a:t>
            </a:r>
            <a:endParaRPr lang="en-US" sz="1400" b="1" dirty="0">
              <a:solidFill>
                <a:srgbClr val="FF0000"/>
              </a:solidFill>
              <a:latin typeface="Arial"/>
              <a:ea typeface="Calibri"/>
              <a:cs typeface="Arial"/>
            </a:endParaRPr>
          </a:p>
          <a:p>
            <a:pPr marL="257175" indent="-257175">
              <a:spcAft>
                <a:spcPts val="900"/>
              </a:spcAft>
              <a:buAutoNum type="arabicPeriod"/>
              <a:defRPr/>
            </a:pPr>
            <a:r>
              <a:rPr lang="en-US" sz="1400" b="1" dirty="0">
                <a:latin typeface="Arial"/>
                <a:ea typeface="Calibri"/>
                <a:cs typeface="Arial"/>
              </a:rPr>
              <a:t>Watt/I-80 Transit Center Improvement</a:t>
            </a:r>
          </a:p>
          <a:p>
            <a:pPr marL="257175" indent="-257175">
              <a:spcAft>
                <a:spcPts val="900"/>
              </a:spcAft>
              <a:buAutoNum type="arabicPeriod"/>
              <a:defRPr/>
            </a:pPr>
            <a:r>
              <a:rPr lang="en-US" sz="1400" b="1" dirty="0">
                <a:solidFill>
                  <a:srgbClr val="FF0000"/>
                </a:solidFill>
                <a:latin typeface="Arial"/>
                <a:ea typeface="Calibri"/>
                <a:cs typeface="Arial"/>
              </a:rPr>
              <a:t>Sacramento</a:t>
            </a:r>
            <a:r>
              <a:rPr lang="en-US" sz="1400" b="1" dirty="0">
                <a:solidFill>
                  <a:srgbClr val="FF0000"/>
                </a:solidFill>
                <a:latin typeface="Arial"/>
                <a:cs typeface="Arial"/>
              </a:rPr>
              <a:t> Valley Station Relocation Project</a:t>
            </a:r>
            <a:endParaRPr lang="en-US" sz="1400" b="1" dirty="0">
              <a:solidFill>
                <a:srgbClr val="FF0000"/>
              </a:solidFill>
              <a:latin typeface="Arial"/>
              <a:ea typeface="Calibri"/>
              <a:cs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C1D4484-C768-02C1-7BFC-5DD35DAF07DE}"/>
              </a:ext>
            </a:extLst>
          </p:cNvPr>
          <p:cNvGrpSpPr/>
          <p:nvPr/>
        </p:nvGrpSpPr>
        <p:grpSpPr>
          <a:xfrm>
            <a:off x="4462134" y="2317880"/>
            <a:ext cx="388498" cy="300082"/>
            <a:chOff x="1352123" y="1173537"/>
            <a:chExt cx="564615" cy="401008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62DC7804-BED5-B8AE-8125-014E86EA6B72}"/>
                </a:ext>
              </a:extLst>
            </p:cNvPr>
            <p:cNvCxnSpPr>
              <a:cxnSpLocks/>
            </p:cNvCxnSpPr>
            <p:nvPr/>
          </p:nvCxnSpPr>
          <p:spPr>
            <a:xfrm>
              <a:off x="1504950" y="1313976"/>
              <a:ext cx="411788" cy="13445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0221E5AB-D878-3D61-496E-50E65DDC9186}"/>
                </a:ext>
              </a:extLst>
            </p:cNvPr>
            <p:cNvGrpSpPr/>
            <p:nvPr/>
          </p:nvGrpSpPr>
          <p:grpSpPr>
            <a:xfrm>
              <a:off x="1352123" y="1173537"/>
              <a:ext cx="325048" cy="401008"/>
              <a:chOff x="1352123" y="1173537"/>
              <a:chExt cx="325048" cy="401008"/>
            </a:xfrm>
          </p:grpSpPr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4CDCAB82-2E7F-5A9E-C825-0E6B6CDAC06A}"/>
                  </a:ext>
                </a:extLst>
              </p:cNvPr>
              <p:cNvSpPr/>
              <p:nvPr/>
            </p:nvSpPr>
            <p:spPr>
              <a:xfrm>
                <a:off x="1358900" y="1197639"/>
                <a:ext cx="292100" cy="26200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8232F2AA-218B-5B67-DA4A-19CD22289DCF}"/>
                  </a:ext>
                </a:extLst>
              </p:cNvPr>
              <p:cNvSpPr txBox="1"/>
              <p:nvPr/>
            </p:nvSpPr>
            <p:spPr>
              <a:xfrm>
                <a:off x="1352123" y="1173537"/>
                <a:ext cx="325048" cy="401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/>
                  <a:t>2</a:t>
                </a:r>
              </a:p>
            </p:txBody>
          </p:sp>
        </p:grpSp>
      </p:grp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334BA30B-2AED-9387-C7EF-B1B471CD3FAC}"/>
              </a:ext>
            </a:extLst>
          </p:cNvPr>
          <p:cNvSpPr/>
          <p:nvPr/>
        </p:nvSpPr>
        <p:spPr>
          <a:xfrm>
            <a:off x="4619590" y="2398417"/>
            <a:ext cx="266078" cy="19573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F26AAFDF-A628-86F4-7667-4C7064A1EA98}"/>
              </a:ext>
            </a:extLst>
          </p:cNvPr>
          <p:cNvSpPr/>
          <p:nvPr/>
        </p:nvSpPr>
        <p:spPr>
          <a:xfrm>
            <a:off x="931836" y="2068496"/>
            <a:ext cx="280127" cy="21940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1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29F21956-2F84-02F2-69DD-28798195CAAF}"/>
              </a:ext>
            </a:extLst>
          </p:cNvPr>
          <p:cNvSpPr/>
          <p:nvPr/>
        </p:nvSpPr>
        <p:spPr>
          <a:xfrm>
            <a:off x="1923494" y="4156397"/>
            <a:ext cx="280127" cy="21940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1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CD17B0F-DFE4-0A88-37F5-C03E83716F82}"/>
              </a:ext>
            </a:extLst>
          </p:cNvPr>
          <p:cNvGrpSpPr/>
          <p:nvPr/>
        </p:nvGrpSpPr>
        <p:grpSpPr>
          <a:xfrm>
            <a:off x="1802874" y="4034140"/>
            <a:ext cx="293061" cy="276999"/>
            <a:chOff x="1337607" y="1187441"/>
            <a:chExt cx="455430" cy="375531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EC5899B-930D-D2F6-3EC6-A20601D337F7}"/>
                </a:ext>
              </a:extLst>
            </p:cNvPr>
            <p:cNvCxnSpPr>
              <a:cxnSpLocks/>
            </p:cNvCxnSpPr>
            <p:nvPr/>
          </p:nvCxnSpPr>
          <p:spPr>
            <a:xfrm>
              <a:off x="1504950" y="1313976"/>
              <a:ext cx="288087" cy="24010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BC524FA7-C74A-ED2C-D022-D7645E9DF301}"/>
                </a:ext>
              </a:extLst>
            </p:cNvPr>
            <p:cNvGrpSpPr/>
            <p:nvPr/>
          </p:nvGrpSpPr>
          <p:grpSpPr>
            <a:xfrm>
              <a:off x="1337607" y="1187441"/>
              <a:ext cx="374483" cy="375531"/>
              <a:chOff x="1337607" y="1187441"/>
              <a:chExt cx="374483" cy="375531"/>
            </a:xfrm>
          </p:grpSpPr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081ADA83-65F6-E668-5F2A-2F2D16D25E7D}"/>
                  </a:ext>
                </a:extLst>
              </p:cNvPr>
              <p:cNvSpPr/>
              <p:nvPr/>
            </p:nvSpPr>
            <p:spPr>
              <a:xfrm>
                <a:off x="1358900" y="1197639"/>
                <a:ext cx="292100" cy="26200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61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7C1CCEBB-BB9F-96A7-2A14-E2ED89C9639E}"/>
                  </a:ext>
                </a:extLst>
              </p:cNvPr>
              <p:cNvSpPr txBox="1"/>
              <p:nvPr/>
            </p:nvSpPr>
            <p:spPr>
              <a:xfrm>
                <a:off x="1337607" y="1187441"/>
                <a:ext cx="374483" cy="37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/>
                  <a:t>5</a:t>
                </a:r>
                <a:endParaRPr lang="en-US" sz="861"/>
              </a:p>
            </p:txBody>
          </p:sp>
        </p:grpSp>
      </p:grp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D66E5536-0D1C-7E75-87F4-1C08ADFDC0CC}"/>
              </a:ext>
            </a:extLst>
          </p:cNvPr>
          <p:cNvSpPr/>
          <p:nvPr/>
        </p:nvSpPr>
        <p:spPr>
          <a:xfrm>
            <a:off x="2149967" y="5311880"/>
            <a:ext cx="280127" cy="21940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1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B8C8BC0-6C44-40A2-EB5D-C8CB4D217AF8}"/>
              </a:ext>
            </a:extLst>
          </p:cNvPr>
          <p:cNvGrpSpPr/>
          <p:nvPr/>
        </p:nvGrpSpPr>
        <p:grpSpPr>
          <a:xfrm>
            <a:off x="1962909" y="5120707"/>
            <a:ext cx="306713" cy="289823"/>
            <a:chOff x="1358900" y="1191750"/>
            <a:chExt cx="434137" cy="362329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7497DE4-0060-0E16-1059-DE91DF327F69}"/>
                </a:ext>
              </a:extLst>
            </p:cNvPr>
            <p:cNvCxnSpPr>
              <a:cxnSpLocks/>
            </p:cNvCxnSpPr>
            <p:nvPr/>
          </p:nvCxnSpPr>
          <p:spPr>
            <a:xfrm>
              <a:off x="1504950" y="1313976"/>
              <a:ext cx="288087" cy="24010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DC97FE03-9D95-2C7E-CAEE-04D56F6DDF0B}"/>
                </a:ext>
              </a:extLst>
            </p:cNvPr>
            <p:cNvGrpSpPr/>
            <p:nvPr/>
          </p:nvGrpSpPr>
          <p:grpSpPr>
            <a:xfrm>
              <a:off x="1358900" y="1191750"/>
              <a:ext cx="292100" cy="317439"/>
              <a:chOff x="1358900" y="1191750"/>
              <a:chExt cx="292100" cy="317439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1E5AB812-7290-5A4D-44FE-2D8F16646E6E}"/>
                  </a:ext>
                </a:extLst>
              </p:cNvPr>
              <p:cNvSpPr/>
              <p:nvPr/>
            </p:nvSpPr>
            <p:spPr>
              <a:xfrm>
                <a:off x="1358900" y="1197639"/>
                <a:ext cx="292100" cy="26200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61"/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9B4D8E0E-1FC8-35C4-4F28-80BDD6434025}"/>
                  </a:ext>
                </a:extLst>
              </p:cNvPr>
              <p:cNvSpPr txBox="1"/>
              <p:nvPr/>
            </p:nvSpPr>
            <p:spPr>
              <a:xfrm>
                <a:off x="1366582" y="1191750"/>
                <a:ext cx="235843" cy="317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/>
                  <a:t>6</a:t>
                </a:r>
                <a:endParaRPr lang="en-US" sz="861"/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1638ED0-478F-0FF8-5B8C-654DA33025EF}"/>
              </a:ext>
            </a:extLst>
          </p:cNvPr>
          <p:cNvGrpSpPr/>
          <p:nvPr/>
        </p:nvGrpSpPr>
        <p:grpSpPr>
          <a:xfrm>
            <a:off x="1646223" y="3418445"/>
            <a:ext cx="346378" cy="348987"/>
            <a:chOff x="1358900" y="1191750"/>
            <a:chExt cx="506940" cy="412355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658EDA82-7919-3857-A6DE-CE5DEDC48BDB}"/>
                </a:ext>
              </a:extLst>
            </p:cNvPr>
            <p:cNvCxnSpPr>
              <a:cxnSpLocks/>
            </p:cNvCxnSpPr>
            <p:nvPr/>
          </p:nvCxnSpPr>
          <p:spPr>
            <a:xfrm>
              <a:off x="1504950" y="1313976"/>
              <a:ext cx="360890" cy="29012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8B2F6FC1-53BD-EFBA-3403-2E0755F5F537}"/>
                </a:ext>
              </a:extLst>
            </p:cNvPr>
            <p:cNvGrpSpPr/>
            <p:nvPr/>
          </p:nvGrpSpPr>
          <p:grpSpPr>
            <a:xfrm>
              <a:off x="1358900" y="1191750"/>
              <a:ext cx="292100" cy="327296"/>
              <a:chOff x="1358900" y="1191750"/>
              <a:chExt cx="292100" cy="327296"/>
            </a:xfrm>
          </p:grpSpPr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8F3D8BB4-A088-AB1C-AE46-331C09A63F3A}"/>
                  </a:ext>
                </a:extLst>
              </p:cNvPr>
              <p:cNvSpPr/>
              <p:nvPr/>
            </p:nvSpPr>
            <p:spPr>
              <a:xfrm>
                <a:off x="1358900" y="1197639"/>
                <a:ext cx="292100" cy="26200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61"/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6531A6B2-323B-58A2-48AD-35BB1C6203A2}"/>
                  </a:ext>
                </a:extLst>
              </p:cNvPr>
              <p:cNvSpPr txBox="1"/>
              <p:nvPr/>
            </p:nvSpPr>
            <p:spPr>
              <a:xfrm>
                <a:off x="1366584" y="1191750"/>
                <a:ext cx="235843" cy="3272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/>
                  <a:t>2</a:t>
                </a:r>
                <a:endParaRPr lang="en-US" sz="861"/>
              </a:p>
            </p:txBody>
          </p:sp>
        </p:grp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694458C-0AC1-28A7-6FA4-D69C4C98504E}"/>
              </a:ext>
            </a:extLst>
          </p:cNvPr>
          <p:cNvCxnSpPr>
            <a:cxnSpLocks/>
            <a:stCxn id="79" idx="7"/>
          </p:cNvCxnSpPr>
          <p:nvPr/>
        </p:nvCxnSpPr>
        <p:spPr>
          <a:xfrm flipV="1">
            <a:off x="1816578" y="3123118"/>
            <a:ext cx="249511" cy="3327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Star: 5 Points 20">
            <a:extLst>
              <a:ext uri="{FF2B5EF4-FFF2-40B4-BE49-F238E27FC236}">
                <a16:creationId xmlns:a16="http://schemas.microsoft.com/office/drawing/2014/main" id="{9BD92FF4-5609-DA00-88CE-FE77E6B666CC}"/>
              </a:ext>
            </a:extLst>
          </p:cNvPr>
          <p:cNvSpPr/>
          <p:nvPr/>
        </p:nvSpPr>
        <p:spPr>
          <a:xfrm>
            <a:off x="2266225" y="2486777"/>
            <a:ext cx="280127" cy="21940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1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D397219-515A-F212-DBFC-BBA422479EB1}"/>
              </a:ext>
            </a:extLst>
          </p:cNvPr>
          <p:cNvGrpSpPr/>
          <p:nvPr/>
        </p:nvGrpSpPr>
        <p:grpSpPr>
          <a:xfrm>
            <a:off x="2095902" y="2287898"/>
            <a:ext cx="306713" cy="305552"/>
            <a:chOff x="1358900" y="1172085"/>
            <a:chExt cx="434137" cy="381994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1D63F9C4-8471-277C-F345-03ED9D60A0BC}"/>
                </a:ext>
              </a:extLst>
            </p:cNvPr>
            <p:cNvCxnSpPr>
              <a:cxnSpLocks/>
            </p:cNvCxnSpPr>
            <p:nvPr/>
          </p:nvCxnSpPr>
          <p:spPr>
            <a:xfrm>
              <a:off x="1504950" y="1313976"/>
              <a:ext cx="288087" cy="24010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36AB3A07-2BAB-5461-6CD2-89E0F1C9D5F6}"/>
                </a:ext>
              </a:extLst>
            </p:cNvPr>
            <p:cNvGrpSpPr/>
            <p:nvPr/>
          </p:nvGrpSpPr>
          <p:grpSpPr>
            <a:xfrm>
              <a:off x="1358900" y="1172085"/>
              <a:ext cx="292100" cy="346298"/>
              <a:chOff x="1358900" y="1172085"/>
              <a:chExt cx="292100" cy="346298"/>
            </a:xfrm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E5EDE720-79EA-6DA4-3B2B-D65028FFB9FE}"/>
                  </a:ext>
                </a:extLst>
              </p:cNvPr>
              <p:cNvSpPr/>
              <p:nvPr/>
            </p:nvSpPr>
            <p:spPr>
              <a:xfrm>
                <a:off x="1358900" y="1197639"/>
                <a:ext cx="292100" cy="26200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61"/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DAA580F6-B7B3-AD05-3940-CAD2A4B2534E}"/>
                  </a:ext>
                </a:extLst>
              </p:cNvPr>
              <p:cNvSpPr txBox="1"/>
              <p:nvPr/>
            </p:nvSpPr>
            <p:spPr>
              <a:xfrm>
                <a:off x="1366662" y="1172085"/>
                <a:ext cx="284338" cy="3462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/>
                  <a:t>3</a:t>
                </a:r>
                <a:endParaRPr lang="en-US" sz="861"/>
              </a:p>
            </p:txBody>
          </p:sp>
        </p:grp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2293A34C-2D30-B923-6B94-FB2AE9254A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93"/>
          <a:stretch/>
        </p:blipFill>
        <p:spPr>
          <a:xfrm>
            <a:off x="-3728" y="1625482"/>
            <a:ext cx="5424312" cy="428338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26DDA492-5BFB-E88F-3858-31FF5B44980E}"/>
              </a:ext>
            </a:extLst>
          </p:cNvPr>
          <p:cNvCxnSpPr>
            <a:cxnSpLocks/>
          </p:cNvCxnSpPr>
          <p:nvPr/>
        </p:nvCxnSpPr>
        <p:spPr>
          <a:xfrm>
            <a:off x="943320" y="2140159"/>
            <a:ext cx="173381" cy="14356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C703E84-E9AA-525D-96DD-5383BBFB0E17}"/>
              </a:ext>
            </a:extLst>
          </p:cNvPr>
          <p:cNvGrpSpPr/>
          <p:nvPr/>
        </p:nvGrpSpPr>
        <p:grpSpPr>
          <a:xfrm>
            <a:off x="824156" y="2041711"/>
            <a:ext cx="221943" cy="276999"/>
            <a:chOff x="1306948" y="1149333"/>
            <a:chExt cx="368778" cy="463252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7E525887-B1CE-5A7A-BFC7-373AF64A7121}"/>
                </a:ext>
              </a:extLst>
            </p:cNvPr>
            <p:cNvSpPr/>
            <p:nvPr/>
          </p:nvSpPr>
          <p:spPr>
            <a:xfrm>
              <a:off x="1311760" y="1197639"/>
              <a:ext cx="339240" cy="33804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61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13BF7BC-32DD-0EF5-64C1-A138B46332CE}"/>
                </a:ext>
              </a:extLst>
            </p:cNvPr>
            <p:cNvSpPr txBox="1"/>
            <p:nvPr/>
          </p:nvSpPr>
          <p:spPr>
            <a:xfrm>
              <a:off x="1306948" y="1149333"/>
              <a:ext cx="368778" cy="463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7</a:t>
              </a:r>
              <a:endParaRPr lang="en-US" sz="861"/>
            </a:p>
          </p:txBody>
        </p: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2F2FF78-12BF-C8BA-5EE2-CFE586A15799}"/>
              </a:ext>
            </a:extLst>
          </p:cNvPr>
          <p:cNvCxnSpPr>
            <a:cxnSpLocks/>
          </p:cNvCxnSpPr>
          <p:nvPr/>
        </p:nvCxnSpPr>
        <p:spPr>
          <a:xfrm>
            <a:off x="1585576" y="3734346"/>
            <a:ext cx="185379" cy="17710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3" name="Oval 62">
            <a:extLst>
              <a:ext uri="{FF2B5EF4-FFF2-40B4-BE49-F238E27FC236}">
                <a16:creationId xmlns:a16="http://schemas.microsoft.com/office/drawing/2014/main" id="{0BE2D451-7B39-8895-66DF-71050E7E3F49}"/>
              </a:ext>
            </a:extLst>
          </p:cNvPr>
          <p:cNvSpPr/>
          <p:nvPr/>
        </p:nvSpPr>
        <p:spPr>
          <a:xfrm>
            <a:off x="1491595" y="3648533"/>
            <a:ext cx="187961" cy="1932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1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421E7AC-AE8A-7178-7039-7B24591D0722}"/>
              </a:ext>
            </a:extLst>
          </p:cNvPr>
          <p:cNvSpPr txBox="1"/>
          <p:nvPr/>
        </p:nvSpPr>
        <p:spPr>
          <a:xfrm>
            <a:off x="1485038" y="3626724"/>
            <a:ext cx="2409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5</a:t>
            </a:r>
            <a:endParaRPr lang="en-US" sz="861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E44B206-9180-D45B-5D12-13AB81073DF5}"/>
              </a:ext>
            </a:extLst>
          </p:cNvPr>
          <p:cNvCxnSpPr>
            <a:cxnSpLocks/>
          </p:cNvCxnSpPr>
          <p:nvPr/>
        </p:nvCxnSpPr>
        <p:spPr>
          <a:xfrm>
            <a:off x="1812576" y="4830874"/>
            <a:ext cx="203530" cy="1920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07AADF4-E441-9E20-8666-2B9A4CC41ECA}"/>
              </a:ext>
            </a:extLst>
          </p:cNvPr>
          <p:cNvCxnSpPr>
            <a:cxnSpLocks/>
          </p:cNvCxnSpPr>
          <p:nvPr/>
        </p:nvCxnSpPr>
        <p:spPr>
          <a:xfrm>
            <a:off x="2990331" y="2972829"/>
            <a:ext cx="26383" cy="33326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D87AA45-C5BF-1628-39CC-E08D8D260A1B}"/>
              </a:ext>
            </a:extLst>
          </p:cNvPr>
          <p:cNvCxnSpPr>
            <a:cxnSpLocks/>
          </p:cNvCxnSpPr>
          <p:nvPr/>
        </p:nvCxnSpPr>
        <p:spPr>
          <a:xfrm flipV="1">
            <a:off x="778477" y="3273642"/>
            <a:ext cx="389782" cy="3210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0E7F4E4-FA2F-11D7-302D-75A88C7615AE}"/>
              </a:ext>
            </a:extLst>
          </p:cNvPr>
          <p:cNvCxnSpPr>
            <a:cxnSpLocks/>
          </p:cNvCxnSpPr>
          <p:nvPr/>
        </p:nvCxnSpPr>
        <p:spPr>
          <a:xfrm>
            <a:off x="1572316" y="3200050"/>
            <a:ext cx="476617" cy="12393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9CA43603-0D25-C8B5-9D5C-0517ADB998CC}"/>
              </a:ext>
            </a:extLst>
          </p:cNvPr>
          <p:cNvSpPr/>
          <p:nvPr/>
        </p:nvSpPr>
        <p:spPr>
          <a:xfrm>
            <a:off x="1927650" y="3249284"/>
            <a:ext cx="195450" cy="1949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1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4B3BE25-5D28-9187-C861-F562918B3201}"/>
              </a:ext>
            </a:extLst>
          </p:cNvPr>
          <p:cNvSpPr txBox="1"/>
          <p:nvPr/>
        </p:nvSpPr>
        <p:spPr>
          <a:xfrm rot="60000">
            <a:off x="1915410" y="3218664"/>
            <a:ext cx="211828" cy="253916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sz="1200"/>
              <a:t>3</a:t>
            </a:r>
            <a:endParaRPr lang="en-US" sz="1200">
              <a:cs typeface="Calibri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B8482FB-EC39-B8C8-F300-C6C50E58FA6A}"/>
              </a:ext>
            </a:extLst>
          </p:cNvPr>
          <p:cNvCxnSpPr>
            <a:cxnSpLocks/>
          </p:cNvCxnSpPr>
          <p:nvPr/>
        </p:nvCxnSpPr>
        <p:spPr>
          <a:xfrm>
            <a:off x="1733023" y="2216588"/>
            <a:ext cx="203531" cy="19205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8F53B51-3B08-3E42-B880-F82269D3ED92}"/>
              </a:ext>
            </a:extLst>
          </p:cNvPr>
          <p:cNvGrpSpPr/>
          <p:nvPr/>
        </p:nvGrpSpPr>
        <p:grpSpPr>
          <a:xfrm>
            <a:off x="1646225" y="2111055"/>
            <a:ext cx="207871" cy="253916"/>
            <a:chOff x="1382093" y="1182043"/>
            <a:chExt cx="294230" cy="31744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B424A70-7040-4705-3373-D024E902C9CD}"/>
                </a:ext>
              </a:extLst>
            </p:cNvPr>
            <p:cNvSpPr/>
            <p:nvPr/>
          </p:nvSpPr>
          <p:spPr>
            <a:xfrm>
              <a:off x="1384223" y="1220004"/>
              <a:ext cx="292100" cy="2620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61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7D264B7-8626-8E43-1652-DAB33F5F7D1F}"/>
                </a:ext>
              </a:extLst>
            </p:cNvPr>
            <p:cNvSpPr txBox="1"/>
            <p:nvPr/>
          </p:nvSpPr>
          <p:spPr>
            <a:xfrm>
              <a:off x="1382093" y="1182043"/>
              <a:ext cx="222003" cy="317440"/>
            </a:xfrm>
            <a:prstGeom prst="rect">
              <a:avLst/>
            </a:prstGeom>
            <a:noFill/>
          </p:spPr>
          <p:txBody>
            <a:bodyPr wrap="square" lIns="68580" tIns="34290" rIns="68580" bIns="34290" rtlCol="0" anchor="t">
              <a:spAutoFit/>
            </a:bodyPr>
            <a:lstStyle/>
            <a:p>
              <a:r>
                <a:rPr lang="en-US" sz="1200"/>
                <a:t>4</a:t>
              </a:r>
              <a:endParaRPr lang="en-US" sz="861"/>
            </a:p>
          </p:txBody>
        </p:sp>
      </p:grp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C176B2D6-9D0D-B9CD-7443-BB4F01300F92}"/>
              </a:ext>
            </a:extLst>
          </p:cNvPr>
          <p:cNvCxnSpPr>
            <a:cxnSpLocks/>
          </p:cNvCxnSpPr>
          <p:nvPr/>
        </p:nvCxnSpPr>
        <p:spPr>
          <a:xfrm>
            <a:off x="2314124" y="2630474"/>
            <a:ext cx="237576" cy="214698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435509E3-8112-47BF-10A9-10BFD10B97C0}"/>
              </a:ext>
            </a:extLst>
          </p:cNvPr>
          <p:cNvSpPr txBox="1"/>
          <p:nvPr/>
        </p:nvSpPr>
        <p:spPr>
          <a:xfrm>
            <a:off x="5620529" y="1534598"/>
            <a:ext cx="3332825" cy="561692"/>
          </a:xfrm>
          <a:prstGeom prst="rect">
            <a:avLst/>
          </a:prstGeom>
          <a:solidFill>
            <a:srgbClr val="002060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/>
              </a:rPr>
              <a:t>Over 100 Capital Projects in $2B Budget ($1.1B funded)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​: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0D1544A7-E367-44C2-8D12-B2352F5A9D99}"/>
              </a:ext>
            </a:extLst>
          </p:cNvPr>
          <p:cNvGrpSpPr/>
          <p:nvPr/>
        </p:nvGrpSpPr>
        <p:grpSpPr>
          <a:xfrm>
            <a:off x="2517883" y="2812138"/>
            <a:ext cx="207870" cy="253916"/>
            <a:chOff x="3357177" y="2606520"/>
            <a:chExt cx="277160" cy="33855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E425332-1445-AB98-7A3A-6ACA5047A6C3}"/>
                </a:ext>
              </a:extLst>
            </p:cNvPr>
            <p:cNvSpPr/>
            <p:nvPr/>
          </p:nvSpPr>
          <p:spPr>
            <a:xfrm>
              <a:off x="3359183" y="2627956"/>
              <a:ext cx="275154" cy="27943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61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C096638-4DED-6B05-09DC-971A7866A948}"/>
                </a:ext>
              </a:extLst>
            </p:cNvPr>
            <p:cNvSpPr txBox="1"/>
            <p:nvPr/>
          </p:nvSpPr>
          <p:spPr>
            <a:xfrm>
              <a:off x="3357177" y="2606520"/>
              <a:ext cx="209123" cy="338555"/>
            </a:xfrm>
            <a:prstGeom prst="rect">
              <a:avLst/>
            </a:prstGeom>
            <a:noFill/>
          </p:spPr>
          <p:txBody>
            <a:bodyPr wrap="square" lIns="68580" tIns="34290" rIns="68580" bIns="34290" rtlCol="0" anchor="t">
              <a:spAutoFit/>
            </a:bodyPr>
            <a:lstStyle/>
            <a:p>
              <a:r>
                <a:rPr lang="en-US" sz="1200"/>
                <a:t>9</a:t>
              </a:r>
              <a:endParaRPr lang="en-US" sz="861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80491E1D-9981-20BA-6497-43885224F7D5}"/>
              </a:ext>
            </a:extLst>
          </p:cNvPr>
          <p:cNvGrpSpPr/>
          <p:nvPr/>
        </p:nvGrpSpPr>
        <p:grpSpPr>
          <a:xfrm>
            <a:off x="2890742" y="2756301"/>
            <a:ext cx="206366" cy="253916"/>
            <a:chOff x="3854322" y="2532070"/>
            <a:chExt cx="275155" cy="33855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16C21C5-2348-68E9-3578-001E3590C60F}"/>
                </a:ext>
              </a:extLst>
            </p:cNvPr>
            <p:cNvSpPr/>
            <p:nvPr/>
          </p:nvSpPr>
          <p:spPr>
            <a:xfrm>
              <a:off x="3854322" y="2550426"/>
              <a:ext cx="275155" cy="27943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61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69CE385-1994-B3C9-F565-C22277783625}"/>
                </a:ext>
              </a:extLst>
            </p:cNvPr>
            <p:cNvSpPr txBox="1"/>
            <p:nvPr/>
          </p:nvSpPr>
          <p:spPr>
            <a:xfrm rot="120000">
              <a:off x="3860171" y="2532070"/>
              <a:ext cx="268094" cy="338555"/>
            </a:xfrm>
            <a:prstGeom prst="rect">
              <a:avLst/>
            </a:prstGeom>
            <a:noFill/>
          </p:spPr>
          <p:txBody>
            <a:bodyPr wrap="square" lIns="68580" tIns="34290" rIns="68580" bIns="34290" rtlCol="0" anchor="t">
              <a:spAutoFit/>
            </a:bodyPr>
            <a:lstStyle/>
            <a:p>
              <a:r>
                <a:rPr lang="en-US" sz="1200"/>
                <a:t>8</a:t>
              </a:r>
              <a:endParaRPr lang="en-US" sz="861"/>
            </a:p>
          </p:txBody>
        </p:sp>
      </p:grpSp>
      <p:sp>
        <p:nvSpPr>
          <p:cNvPr id="101" name="Oval 100">
            <a:extLst>
              <a:ext uri="{FF2B5EF4-FFF2-40B4-BE49-F238E27FC236}">
                <a16:creationId xmlns:a16="http://schemas.microsoft.com/office/drawing/2014/main" id="{09A55509-BC25-A7E9-00A7-3451EEE097DA}"/>
              </a:ext>
            </a:extLst>
          </p:cNvPr>
          <p:cNvSpPr/>
          <p:nvPr/>
        </p:nvSpPr>
        <p:spPr>
          <a:xfrm>
            <a:off x="563905" y="3216780"/>
            <a:ext cx="206366" cy="20957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1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E27A110-C34D-B627-7F89-7DF0BE535AF3}"/>
              </a:ext>
            </a:extLst>
          </p:cNvPr>
          <p:cNvSpPr txBox="1"/>
          <p:nvPr/>
        </p:nvSpPr>
        <p:spPr>
          <a:xfrm>
            <a:off x="567447" y="3195393"/>
            <a:ext cx="249517" cy="253916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sz="1200"/>
              <a:t>2</a:t>
            </a:r>
            <a:endParaRPr lang="en-US" sz="861"/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2A5AD6CD-5C77-FC19-71CB-AC2FD55E3EA7}"/>
              </a:ext>
            </a:extLst>
          </p:cNvPr>
          <p:cNvGrpSpPr/>
          <p:nvPr/>
        </p:nvGrpSpPr>
        <p:grpSpPr>
          <a:xfrm>
            <a:off x="1667776" y="4676658"/>
            <a:ext cx="209969" cy="253916"/>
            <a:chOff x="2223702" y="5092545"/>
            <a:chExt cx="279958" cy="338554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712E2FCC-B776-6E9A-1EA2-99D11F1E5B5E}"/>
                </a:ext>
              </a:extLst>
            </p:cNvPr>
            <p:cNvSpPr/>
            <p:nvPr/>
          </p:nvSpPr>
          <p:spPr>
            <a:xfrm>
              <a:off x="2228506" y="5123379"/>
              <a:ext cx="275154" cy="27943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61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CC314354-2D29-6B9E-35C3-5956424EC8BE}"/>
                </a:ext>
              </a:extLst>
            </p:cNvPr>
            <p:cNvSpPr txBox="1"/>
            <p:nvPr/>
          </p:nvSpPr>
          <p:spPr>
            <a:xfrm>
              <a:off x="2223702" y="5092545"/>
              <a:ext cx="209124" cy="338554"/>
            </a:xfrm>
            <a:prstGeom prst="rect">
              <a:avLst/>
            </a:prstGeom>
            <a:noFill/>
          </p:spPr>
          <p:txBody>
            <a:bodyPr wrap="square" lIns="68580" tIns="34290" rIns="68580" bIns="34290" rtlCol="0" anchor="t">
              <a:spAutoFit/>
            </a:bodyPr>
            <a:lstStyle/>
            <a:p>
              <a:r>
                <a:rPr lang="en-US" sz="1200"/>
                <a:t>6</a:t>
              </a:r>
              <a:endParaRPr lang="en-US" sz="861"/>
            </a:p>
          </p:txBody>
        </p:sp>
      </p:grpSp>
      <p:sp>
        <p:nvSpPr>
          <p:cNvPr id="110" name="Star: 5 Points 109">
            <a:extLst>
              <a:ext uri="{FF2B5EF4-FFF2-40B4-BE49-F238E27FC236}">
                <a16:creationId xmlns:a16="http://schemas.microsoft.com/office/drawing/2014/main" id="{F48DB2BE-89F4-BD34-5BD7-1C265FDC24A8}"/>
              </a:ext>
            </a:extLst>
          </p:cNvPr>
          <p:cNvSpPr/>
          <p:nvPr/>
        </p:nvSpPr>
        <p:spPr>
          <a:xfrm>
            <a:off x="1878699" y="4926363"/>
            <a:ext cx="219632" cy="19479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1"/>
          </a:p>
        </p:txBody>
      </p:sp>
      <p:sp>
        <p:nvSpPr>
          <p:cNvPr id="112" name="Star: 5 Points 111">
            <a:extLst>
              <a:ext uri="{FF2B5EF4-FFF2-40B4-BE49-F238E27FC236}">
                <a16:creationId xmlns:a16="http://schemas.microsoft.com/office/drawing/2014/main" id="{CA21796C-D703-84F7-E9F3-347604FE4026}"/>
              </a:ext>
            </a:extLst>
          </p:cNvPr>
          <p:cNvSpPr/>
          <p:nvPr/>
        </p:nvSpPr>
        <p:spPr>
          <a:xfrm>
            <a:off x="3926929" y="2703098"/>
            <a:ext cx="212333" cy="17945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1"/>
          </a:p>
        </p:txBody>
      </p:sp>
      <p:sp>
        <p:nvSpPr>
          <p:cNvPr id="113" name="Star: 5 Points 112">
            <a:extLst>
              <a:ext uri="{FF2B5EF4-FFF2-40B4-BE49-F238E27FC236}">
                <a16:creationId xmlns:a16="http://schemas.microsoft.com/office/drawing/2014/main" id="{5DF7D5A8-6CC0-E81D-D88B-AD349350AEAE}"/>
              </a:ext>
            </a:extLst>
          </p:cNvPr>
          <p:cNvSpPr/>
          <p:nvPr/>
        </p:nvSpPr>
        <p:spPr>
          <a:xfrm>
            <a:off x="2196600" y="2516689"/>
            <a:ext cx="234973" cy="21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1"/>
          </a:p>
        </p:txBody>
      </p:sp>
      <p:sp>
        <p:nvSpPr>
          <p:cNvPr id="114" name="Star: 5 Points 113">
            <a:extLst>
              <a:ext uri="{FF2B5EF4-FFF2-40B4-BE49-F238E27FC236}">
                <a16:creationId xmlns:a16="http://schemas.microsoft.com/office/drawing/2014/main" id="{D21C32C2-9F64-AA4F-88C4-263495F9B4C2}"/>
              </a:ext>
            </a:extLst>
          </p:cNvPr>
          <p:cNvSpPr/>
          <p:nvPr/>
        </p:nvSpPr>
        <p:spPr>
          <a:xfrm>
            <a:off x="1820912" y="2289044"/>
            <a:ext cx="250688" cy="22952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1"/>
          </a:p>
        </p:txBody>
      </p:sp>
      <p:sp>
        <p:nvSpPr>
          <p:cNvPr id="115" name="Star: 5 Points 114">
            <a:extLst>
              <a:ext uri="{FF2B5EF4-FFF2-40B4-BE49-F238E27FC236}">
                <a16:creationId xmlns:a16="http://schemas.microsoft.com/office/drawing/2014/main" id="{709DF9DC-079C-ABD4-A7BE-D887A477EB31}"/>
              </a:ext>
            </a:extLst>
          </p:cNvPr>
          <p:cNvSpPr/>
          <p:nvPr/>
        </p:nvSpPr>
        <p:spPr>
          <a:xfrm>
            <a:off x="1016252" y="2210059"/>
            <a:ext cx="259218" cy="24231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1"/>
          </a:p>
        </p:txBody>
      </p:sp>
      <p:sp>
        <p:nvSpPr>
          <p:cNvPr id="116" name="Star: 5 Points 115">
            <a:extLst>
              <a:ext uri="{FF2B5EF4-FFF2-40B4-BE49-F238E27FC236}">
                <a16:creationId xmlns:a16="http://schemas.microsoft.com/office/drawing/2014/main" id="{F0C86540-9D57-EA9E-519F-E7CB8B714F62}"/>
              </a:ext>
            </a:extLst>
          </p:cNvPr>
          <p:cNvSpPr/>
          <p:nvPr/>
        </p:nvSpPr>
        <p:spPr>
          <a:xfrm>
            <a:off x="2888031" y="3288305"/>
            <a:ext cx="210845" cy="19955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1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3A8649-D694-C9FC-A30E-03A6CDABAB97}"/>
              </a:ext>
            </a:extLst>
          </p:cNvPr>
          <p:cNvCxnSpPr>
            <a:cxnSpLocks/>
          </p:cNvCxnSpPr>
          <p:nvPr/>
        </p:nvCxnSpPr>
        <p:spPr>
          <a:xfrm>
            <a:off x="4025209" y="2424498"/>
            <a:ext cx="26383" cy="33326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10B6A9D-6D20-0590-F09B-93CF93645048}"/>
              </a:ext>
            </a:extLst>
          </p:cNvPr>
          <p:cNvSpPr txBox="1"/>
          <p:nvPr/>
        </p:nvSpPr>
        <p:spPr>
          <a:xfrm rot="-60000">
            <a:off x="3928463" y="2175535"/>
            <a:ext cx="201070" cy="253916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sz="1200"/>
              <a:t>8</a:t>
            </a:r>
            <a:endParaRPr lang="en-US" sz="861"/>
          </a:p>
        </p:txBody>
      </p:sp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id="{95B79B17-A73A-E684-CD73-4F1422CA12DD}"/>
              </a:ext>
            </a:extLst>
          </p:cNvPr>
          <p:cNvSpPr/>
          <p:nvPr/>
        </p:nvSpPr>
        <p:spPr>
          <a:xfrm>
            <a:off x="3923270" y="2216491"/>
            <a:ext cx="211610" cy="219334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ea typeface="Calibri"/>
                <a:cs typeface="Calibri"/>
              </a:rPr>
              <a:t>1</a:t>
            </a: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994F0C62-36D1-67B6-3941-B6F974703D3E}"/>
              </a:ext>
            </a:extLst>
          </p:cNvPr>
          <p:cNvSpPr/>
          <p:nvPr/>
        </p:nvSpPr>
        <p:spPr>
          <a:xfrm>
            <a:off x="1702168" y="3831230"/>
            <a:ext cx="210845" cy="19955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1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9D72570C-E13F-A8AB-7F17-0AF6DBA9EAA2}"/>
              </a:ext>
            </a:extLst>
          </p:cNvPr>
          <p:cNvSpPr/>
          <p:nvPr/>
        </p:nvSpPr>
        <p:spPr>
          <a:xfrm>
            <a:off x="1444993" y="3059705"/>
            <a:ext cx="210845" cy="19955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1"/>
          </a:p>
        </p:txBody>
      </p:sp>
      <p:sp>
        <p:nvSpPr>
          <p:cNvPr id="30" name="Star: 5 Points 29">
            <a:extLst>
              <a:ext uri="{FF2B5EF4-FFF2-40B4-BE49-F238E27FC236}">
                <a16:creationId xmlns:a16="http://schemas.microsoft.com/office/drawing/2014/main" id="{F45599F7-4948-D126-0D00-716841E4C064}"/>
              </a:ext>
            </a:extLst>
          </p:cNvPr>
          <p:cNvSpPr/>
          <p:nvPr/>
        </p:nvSpPr>
        <p:spPr>
          <a:xfrm>
            <a:off x="1088135" y="3161185"/>
            <a:ext cx="210845" cy="19955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1"/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3F87CA88-ACE3-73C2-B29D-B8B54BA29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53329" y="5636620"/>
            <a:ext cx="400050" cy="273844"/>
          </a:xfrm>
        </p:spPr>
        <p:txBody>
          <a:bodyPr vert="horz" lIns="68580" tIns="34290" rIns="68580" bIns="34290" rtlCol="0" anchor="t"/>
          <a:lstStyle/>
          <a:p>
            <a:pPr algn="r"/>
            <a:fld id="{7BAEABBA-3F83-234B-9B90-5CD483651C6D}" type="slidenum">
              <a:rPr lang="en-US" sz="1200" dirty="0"/>
              <a:pPr algn="r"/>
              <a:t>3</a:t>
            </a:fld>
            <a:endParaRPr lang="en-US" sz="1200">
              <a:ea typeface="Calibri"/>
              <a:cs typeface="Calibri"/>
            </a:endParaRP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0063108E-92EA-D3EF-BE86-B265C8CC78C1}"/>
              </a:ext>
            </a:extLst>
          </p:cNvPr>
          <p:cNvSpPr/>
          <p:nvPr/>
        </p:nvSpPr>
        <p:spPr>
          <a:xfrm>
            <a:off x="1018795" y="3750927"/>
            <a:ext cx="278648" cy="253916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" tIns="6858" rIns="6858" bIns="6858" rtlCol="0" anchor="ctr"/>
          <a:lstStyle/>
          <a:p>
            <a:pPr algn="ctr"/>
            <a:r>
              <a:rPr lang="en-US" sz="1050">
                <a:solidFill>
                  <a:schemeClr val="tx1"/>
                </a:solidFill>
                <a:ea typeface="Calibri"/>
                <a:cs typeface="Calibri"/>
              </a:rPr>
              <a:t>10</a:t>
            </a:r>
          </a:p>
        </p:txBody>
      </p:sp>
      <p:sp>
        <p:nvSpPr>
          <p:cNvPr id="31" name="Star: 5 Points 30">
            <a:extLst>
              <a:ext uri="{FF2B5EF4-FFF2-40B4-BE49-F238E27FC236}">
                <a16:creationId xmlns:a16="http://schemas.microsoft.com/office/drawing/2014/main" id="{6FC540F7-DA3B-99A8-E076-21A2C8421C2F}"/>
              </a:ext>
            </a:extLst>
          </p:cNvPr>
          <p:cNvSpPr/>
          <p:nvPr/>
        </p:nvSpPr>
        <p:spPr>
          <a:xfrm>
            <a:off x="1279415" y="3291044"/>
            <a:ext cx="210845" cy="19955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1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117C193-6DDE-F3E7-14A4-833931EB1C30}"/>
              </a:ext>
            </a:extLst>
          </p:cNvPr>
          <p:cNvCxnSpPr>
            <a:cxnSpLocks/>
          </p:cNvCxnSpPr>
          <p:nvPr/>
        </p:nvCxnSpPr>
        <p:spPr>
          <a:xfrm flipH="1">
            <a:off x="1194092" y="3450067"/>
            <a:ext cx="138021" cy="30195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76F79698-6254-6648-931F-1BED1F826F32}"/>
              </a:ext>
            </a:extLst>
          </p:cNvPr>
          <p:cNvSpPr/>
          <p:nvPr/>
        </p:nvSpPr>
        <p:spPr>
          <a:xfrm>
            <a:off x="0" y="2"/>
            <a:ext cx="9144000" cy="851483"/>
          </a:xfrm>
          <a:prstGeom prst="rect">
            <a:avLst/>
          </a:prstGeom>
          <a:solidFill>
            <a:srgbClr val="003A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bg1"/>
                </a:solidFill>
                <a:cs typeface="Arial"/>
              </a:rPr>
              <a:t>A Snapshot of Major Capital Projects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9C02DED-B9B1-5E1C-B311-0721E4CC7557}"/>
              </a:ext>
            </a:extLst>
          </p:cNvPr>
          <p:cNvSpPr/>
          <p:nvPr/>
        </p:nvSpPr>
        <p:spPr>
          <a:xfrm>
            <a:off x="0" y="6404588"/>
            <a:ext cx="9144000" cy="450675"/>
          </a:xfrm>
          <a:prstGeom prst="rect">
            <a:avLst/>
          </a:prstGeom>
          <a:solidFill>
            <a:srgbClr val="F8C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1104122A-3A94-2043-CF49-E04CCC06BB0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763" y="6483874"/>
            <a:ext cx="3087149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174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2D601-5B27-EE32-7195-DBE3DB7EB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D73976E-95FC-D26A-F268-825E2DD640B0}"/>
              </a:ext>
            </a:extLst>
          </p:cNvPr>
          <p:cNvCxnSpPr/>
          <p:nvPr/>
        </p:nvCxnSpPr>
        <p:spPr>
          <a:xfrm>
            <a:off x="0" y="857250"/>
            <a:ext cx="6858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EB16AC2-A2D1-EC3B-5E7A-5772CCD6B071}"/>
              </a:ext>
            </a:extLst>
          </p:cNvPr>
          <p:cNvSpPr txBox="1"/>
          <p:nvPr/>
        </p:nvSpPr>
        <p:spPr>
          <a:xfrm>
            <a:off x="5649891" y="1788180"/>
            <a:ext cx="3276706" cy="276999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35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15BD38-0294-1984-C1E9-7F6FF1503F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5" t="432" r="5143" b="-432"/>
          <a:stretch/>
        </p:blipFill>
        <p:spPr>
          <a:xfrm>
            <a:off x="121543" y="2289883"/>
            <a:ext cx="2883810" cy="2883810"/>
          </a:xfrm>
          <a:prstGeom prst="flowChartConnector">
            <a:avLst/>
          </a:prstGeom>
          <a:ln w="25400">
            <a:solidFill>
              <a:schemeClr val="accent6">
                <a:lumMod val="60000"/>
                <a:lumOff val="40000"/>
              </a:schemeClr>
            </a:solidFill>
          </a:ln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10B8A4AC-D870-FE47-0697-1C268F07D2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6392036"/>
              </p:ext>
            </p:extLst>
          </p:nvPr>
        </p:nvGraphicFramePr>
        <p:xfrm>
          <a:off x="2642716" y="1094084"/>
          <a:ext cx="6510663" cy="5763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Graphic 10" descr="Woman with cane with solid fill">
            <a:extLst>
              <a:ext uri="{FF2B5EF4-FFF2-40B4-BE49-F238E27FC236}">
                <a16:creationId xmlns:a16="http://schemas.microsoft.com/office/drawing/2014/main" id="{8C6A929B-1642-F59B-D5C6-1851F2AFD4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19200" y="2131624"/>
            <a:ext cx="542628" cy="542628"/>
          </a:xfrm>
          <a:prstGeom prst="rect">
            <a:avLst/>
          </a:prstGeom>
        </p:spPr>
      </p:pic>
      <p:pic>
        <p:nvPicPr>
          <p:cNvPr id="12" name="Graphic 11" descr="Family with boy with solid fill">
            <a:extLst>
              <a:ext uri="{FF2B5EF4-FFF2-40B4-BE49-F238E27FC236}">
                <a16:creationId xmlns:a16="http://schemas.microsoft.com/office/drawing/2014/main" id="{8BD33BDE-873D-54F7-8AC9-32136129EC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501286" y="1887897"/>
            <a:ext cx="602130" cy="602130"/>
          </a:xfrm>
          <a:prstGeom prst="rect">
            <a:avLst/>
          </a:prstGeom>
        </p:spPr>
      </p:pic>
      <p:pic>
        <p:nvPicPr>
          <p:cNvPr id="14" name="Graphic 13" descr="Teacher with solid fill">
            <a:extLst>
              <a:ext uri="{FF2B5EF4-FFF2-40B4-BE49-F238E27FC236}">
                <a16:creationId xmlns:a16="http://schemas.microsoft.com/office/drawing/2014/main" id="{C6436B0F-C85A-3A29-0F68-D7ED166AF2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501286" y="3595293"/>
            <a:ext cx="780555" cy="7805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98F196-F4DC-5CE4-70C2-74D00AFEE5CB}"/>
              </a:ext>
            </a:extLst>
          </p:cNvPr>
          <p:cNvSpPr txBox="1"/>
          <p:nvPr/>
        </p:nvSpPr>
        <p:spPr>
          <a:xfrm>
            <a:off x="171784" y="5302251"/>
            <a:ext cx="2677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Articulated bus carrying up to 200 passengers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A87521E6-09C2-F087-F5CB-F64A88253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53329" y="5636620"/>
            <a:ext cx="400050" cy="273844"/>
          </a:xfrm>
        </p:spPr>
        <p:txBody>
          <a:bodyPr/>
          <a:lstStyle/>
          <a:p>
            <a:pPr algn="r"/>
            <a:fld id="{7BAEABBA-3F83-234B-9B90-5CD483651C6D}" type="slidenum">
              <a:rPr lang="en-US"/>
              <a:pPr algn="r"/>
              <a:t>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840C9A-78B6-C644-1559-FC6E747556F5}"/>
              </a:ext>
            </a:extLst>
          </p:cNvPr>
          <p:cNvSpPr/>
          <p:nvPr/>
        </p:nvSpPr>
        <p:spPr>
          <a:xfrm>
            <a:off x="0" y="2"/>
            <a:ext cx="9144000" cy="851483"/>
          </a:xfrm>
          <a:prstGeom prst="rect">
            <a:avLst/>
          </a:prstGeom>
          <a:solidFill>
            <a:srgbClr val="003A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000" b="1" dirty="0" err="1">
                <a:latin typeface="Calibri"/>
                <a:cs typeface="Calibri"/>
              </a:rPr>
              <a:t>SacRT</a:t>
            </a:r>
            <a:r>
              <a:rPr lang="en-US" sz="4000" b="1" dirty="0">
                <a:latin typeface="Calibri"/>
                <a:cs typeface="Calibri"/>
              </a:rPr>
              <a:t> Rider Profile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34688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F007473-3C85-8646-46EA-AAB4F6162698}"/>
              </a:ext>
            </a:extLst>
          </p:cNvPr>
          <p:cNvSpPr/>
          <p:nvPr/>
        </p:nvSpPr>
        <p:spPr>
          <a:xfrm>
            <a:off x="397452" y="3894574"/>
            <a:ext cx="7937264" cy="2053812"/>
          </a:xfrm>
          <a:prstGeom prst="roundRect">
            <a:avLst/>
          </a:prstGeom>
          <a:solidFill>
            <a:srgbClr val="003A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32E1563-3540-F10B-F838-201FC56E9E02}"/>
              </a:ext>
            </a:extLst>
          </p:cNvPr>
          <p:cNvSpPr/>
          <p:nvPr/>
        </p:nvSpPr>
        <p:spPr>
          <a:xfrm>
            <a:off x="490196" y="1998484"/>
            <a:ext cx="7096309" cy="433217"/>
          </a:xfrm>
          <a:prstGeom prst="roundRect">
            <a:avLst/>
          </a:prstGeom>
          <a:solidFill>
            <a:srgbClr val="F8C923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E9F203-16EB-A300-BC7C-B138F0EB1C7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404588"/>
            <a:ext cx="9144000" cy="450675"/>
          </a:xfrm>
          <a:prstGeom prst="rect">
            <a:avLst/>
          </a:prstGeom>
          <a:solidFill>
            <a:srgbClr val="F8C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3078F5-6036-C7CF-4AF3-D9067798F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F835-916B-42A1-9CFC-FBA935217104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73BA381-BC27-8D2B-1787-4E22BB0CBE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763" y="6483874"/>
            <a:ext cx="3087149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D1DB22-E0BE-1B80-03E2-A94E28A546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"/>
            <a:ext cx="9144000" cy="851483"/>
          </a:xfrm>
          <a:prstGeom prst="rect">
            <a:avLst/>
          </a:prstGeom>
          <a:solidFill>
            <a:srgbClr val="003A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 b="1" dirty="0" err="1">
                <a:latin typeface="Calibri"/>
                <a:cs typeface="Calibri"/>
              </a:rPr>
              <a:t>SacRT’s</a:t>
            </a:r>
            <a:r>
              <a:rPr lang="en-US" sz="3600" b="1" dirty="0">
                <a:latin typeface="Calibri"/>
                <a:cs typeface="Calibri"/>
              </a:rPr>
              <a:t> Measure A History &amp; Impact</a:t>
            </a:r>
            <a:endParaRPr lang="en-US" sz="3600" dirty="0"/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4A56C08E-6B68-7CA2-97E0-0BD8DE8C9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818" y="1042889"/>
            <a:ext cx="8298531" cy="335828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 err="1"/>
              <a:t>SacRT</a:t>
            </a:r>
            <a:r>
              <a:rPr lang="en-US" sz="3200" dirty="0"/>
              <a:t> receives ~40% of Measure A on-going revenue or ~$70M/yr to operate public transit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Approximately </a:t>
            </a:r>
            <a:r>
              <a:rPr lang="en-US" sz="2800" b="1" dirty="0">
                <a:solidFill>
                  <a:schemeClr val="bg1"/>
                </a:solidFill>
              </a:rPr>
              <a:t>1/4</a:t>
            </a:r>
            <a:r>
              <a:rPr lang="en-US" sz="2800" dirty="0">
                <a:solidFill>
                  <a:schemeClr val="bg1"/>
                </a:solidFill>
              </a:rPr>
              <a:t> of </a:t>
            </a:r>
            <a:r>
              <a:rPr lang="en-US" sz="2800" dirty="0" err="1">
                <a:solidFill>
                  <a:schemeClr val="bg1"/>
                </a:solidFill>
              </a:rPr>
              <a:t>SacRT's</a:t>
            </a:r>
            <a:r>
              <a:rPr lang="en-US" sz="2800" dirty="0">
                <a:solidFill>
                  <a:schemeClr val="bg1"/>
                </a:solidFill>
              </a:rPr>
              <a:t> overall revenue!</a:t>
            </a:r>
            <a:endParaRPr lang="en-US" sz="2800" dirty="0">
              <a:solidFill>
                <a:schemeClr val="bg1"/>
              </a:solidFill>
              <a:cs typeface="Calibri"/>
            </a:endParaRPr>
          </a:p>
          <a:p>
            <a:endParaRPr lang="en-US" sz="3200" dirty="0">
              <a:cs typeface="Calibri"/>
            </a:endParaRPr>
          </a:p>
          <a:p>
            <a:r>
              <a:rPr lang="en-US" sz="3200" dirty="0" err="1">
                <a:cs typeface="Calibri"/>
              </a:rPr>
              <a:t>SacRT</a:t>
            </a:r>
            <a:r>
              <a:rPr lang="en-US" sz="3200" dirty="0">
                <a:cs typeface="Calibri"/>
              </a:rPr>
              <a:t> was the first agency to deliver all capital projects from Measure A expenditure plan.</a:t>
            </a:r>
          </a:p>
          <a:p>
            <a:pPr lvl="1"/>
            <a:r>
              <a:rPr lang="en-US" sz="2800" b="1" dirty="0">
                <a:solidFill>
                  <a:schemeClr val="bg1"/>
                </a:solidFill>
                <a:cs typeface="Calibri"/>
              </a:rPr>
              <a:t>$62M</a:t>
            </a:r>
            <a:r>
              <a:rPr lang="en-US" sz="2800" dirty="0">
                <a:solidFill>
                  <a:schemeClr val="bg1"/>
                </a:solidFill>
                <a:cs typeface="Calibri"/>
              </a:rPr>
              <a:t> in capital projects delivered from 2007-2019</a:t>
            </a:r>
          </a:p>
          <a:p>
            <a:pPr lvl="2"/>
            <a:r>
              <a:rPr lang="en-US" sz="2400" dirty="0">
                <a:solidFill>
                  <a:schemeClr val="bg1"/>
                </a:solidFill>
                <a:cs typeface="Calibri"/>
              </a:rPr>
              <a:t>Northeast Corridor Light Rail Enhancements</a:t>
            </a:r>
          </a:p>
          <a:p>
            <a:pPr lvl="2"/>
            <a:r>
              <a:rPr lang="en-US" sz="2400" dirty="0">
                <a:solidFill>
                  <a:schemeClr val="bg1"/>
                </a:solidFill>
                <a:cs typeface="Calibri"/>
              </a:rPr>
              <a:t>Green Line to the Airport Environmental Phase</a:t>
            </a:r>
          </a:p>
          <a:p>
            <a:pPr lvl="2"/>
            <a:r>
              <a:rPr lang="en-US" sz="2400" dirty="0">
                <a:solidFill>
                  <a:schemeClr val="bg1"/>
                </a:solidFill>
                <a:cs typeface="Calibri"/>
              </a:rPr>
              <a:t>Green Line to Township 9 Station</a:t>
            </a:r>
          </a:p>
          <a:p>
            <a:pPr lvl="2"/>
            <a:r>
              <a:rPr lang="en-US" sz="2400" dirty="0">
                <a:solidFill>
                  <a:schemeClr val="bg1"/>
                </a:solidFill>
                <a:cs typeface="Calibri"/>
              </a:rPr>
              <a:t> Extension to Consumnes River College</a:t>
            </a:r>
          </a:p>
        </p:txBody>
      </p:sp>
    </p:spTree>
    <p:extLst>
      <p:ext uri="{BB962C8B-B14F-4D97-AF65-F5344CB8AC3E}">
        <p14:creationId xmlns:p14="http://schemas.microsoft.com/office/powerpoint/2010/main" val="30019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10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0E2E5C-38D5-42FE-A16E-1C98740CF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F835-916B-42A1-9CFC-FBA935217104}" type="slidenum">
              <a:rPr lang="en-US" smtClean="0"/>
              <a:t>6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AFD7887-C58B-F33F-D8C9-21978FA52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576" y="1067336"/>
            <a:ext cx="1674979" cy="502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E5CE6B2-5CB4-C02C-53EF-211049CCD2AF}"/>
              </a:ext>
            </a:extLst>
          </p:cNvPr>
          <p:cNvSpPr/>
          <p:nvPr/>
        </p:nvSpPr>
        <p:spPr>
          <a:xfrm>
            <a:off x="0" y="6404588"/>
            <a:ext cx="9144000" cy="450675"/>
          </a:xfrm>
          <a:prstGeom prst="rect">
            <a:avLst/>
          </a:prstGeom>
          <a:solidFill>
            <a:srgbClr val="F8C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4AD2133-D48D-E49C-F625-AF6AB6B1B35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763" y="6483874"/>
            <a:ext cx="3087149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2F2F587-50F9-2A78-80DB-2A7E9419DE7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"/>
            <a:ext cx="9144000" cy="851483"/>
          </a:xfrm>
          <a:prstGeom prst="rect">
            <a:avLst/>
          </a:prstGeom>
          <a:solidFill>
            <a:srgbClr val="003A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SacRT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Forward</a:t>
            </a:r>
            <a:endParaRPr lang="en-US" sz="3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8DF715-890F-795D-A363-44DF8C1B3D23}"/>
              </a:ext>
            </a:extLst>
          </p:cNvPr>
          <p:cNvSpPr/>
          <p:nvPr/>
        </p:nvSpPr>
        <p:spPr>
          <a:xfrm>
            <a:off x="266844" y="2"/>
            <a:ext cx="71825" cy="850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F822D79-5DC9-D382-D147-E26B41D178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850657"/>
            <a:ext cx="4957233" cy="555146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F48FBAD-6C17-F9D7-39B1-A06DE0B594F1}"/>
              </a:ext>
            </a:extLst>
          </p:cNvPr>
          <p:cNvSpPr/>
          <p:nvPr/>
        </p:nvSpPr>
        <p:spPr>
          <a:xfrm>
            <a:off x="1" y="850251"/>
            <a:ext cx="4957232" cy="5553103"/>
          </a:xfrm>
          <a:prstGeom prst="rect">
            <a:avLst/>
          </a:prstGeom>
          <a:gradFill flip="none" rotWithShape="1">
            <a:gsLst>
              <a:gs pos="65000">
                <a:srgbClr val="FFFFFF"/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339730-FE50-115F-BC18-3D19ED6FE8C1}"/>
              </a:ext>
            </a:extLst>
          </p:cNvPr>
          <p:cNvSpPr/>
          <p:nvPr/>
        </p:nvSpPr>
        <p:spPr>
          <a:xfrm>
            <a:off x="3256675" y="850251"/>
            <a:ext cx="3401117" cy="5560507"/>
          </a:xfrm>
          <a:prstGeom prst="rect">
            <a:avLst/>
          </a:prstGeom>
          <a:solidFill>
            <a:srgbClr val="CFD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Simplified</a:t>
            </a:r>
            <a:r>
              <a:rPr lang="en-US" sz="2000" dirty="0">
                <a:solidFill>
                  <a:schemeClr val="tx1"/>
                </a:solidFill>
              </a:rPr>
              <a:t> routes and </a:t>
            </a:r>
            <a:r>
              <a:rPr lang="en-US" sz="2000" b="1" dirty="0">
                <a:solidFill>
                  <a:schemeClr val="tx1"/>
                </a:solidFill>
              </a:rPr>
              <a:t>streamlined</a:t>
            </a:r>
            <a:r>
              <a:rPr lang="en-US" sz="2000" dirty="0">
                <a:solidFill>
                  <a:schemeClr val="tx1"/>
                </a:solidFill>
              </a:rPr>
              <a:t> connections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Decreased headways across most fixed routes from </a:t>
            </a:r>
            <a:r>
              <a:rPr lang="en-US" sz="2000" b="1" dirty="0">
                <a:solidFill>
                  <a:schemeClr val="tx1"/>
                </a:solidFill>
              </a:rPr>
              <a:t>60</a:t>
            </a:r>
            <a:r>
              <a:rPr lang="en-US" sz="2000" dirty="0">
                <a:solidFill>
                  <a:schemeClr val="tx1"/>
                </a:solidFill>
              </a:rPr>
              <a:t> minutes to </a:t>
            </a:r>
            <a:r>
              <a:rPr lang="en-US" sz="2000" b="1" dirty="0">
                <a:solidFill>
                  <a:schemeClr val="tx1"/>
                </a:solidFill>
              </a:rPr>
              <a:t>30</a:t>
            </a:r>
            <a:r>
              <a:rPr lang="en-US" sz="2000" dirty="0">
                <a:solidFill>
                  <a:schemeClr val="tx1"/>
                </a:solidFill>
              </a:rPr>
              <a:t> minutes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Expanded </a:t>
            </a:r>
            <a:r>
              <a:rPr lang="en-US" sz="2000" b="1" dirty="0">
                <a:solidFill>
                  <a:schemeClr val="tx1"/>
                </a:solidFill>
              </a:rPr>
              <a:t>Saturday/Sunday</a:t>
            </a:r>
            <a:r>
              <a:rPr lang="en-US" sz="2000" dirty="0">
                <a:solidFill>
                  <a:schemeClr val="tx1"/>
                </a:solidFill>
              </a:rPr>
              <a:t> service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APTA Outstanding Transit Agency Award 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for </a:t>
            </a:r>
            <a:r>
              <a:rPr lang="en-US" sz="2000" dirty="0" err="1">
                <a:solidFill>
                  <a:schemeClr val="tx1"/>
                </a:solidFill>
              </a:rPr>
              <a:t>SacRT</a:t>
            </a:r>
            <a:r>
              <a:rPr lang="en-US" sz="2000" dirty="0">
                <a:solidFill>
                  <a:schemeClr val="tx1"/>
                </a:solidFill>
              </a:rPr>
              <a:t> Forward and other initiatives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Measure A funds continue to fund improved service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697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51B434-27CE-0176-6869-7D827BBC7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51485"/>
            <a:ext cx="4453325" cy="55539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39800BB-C86D-4CC1-0E4C-5667CDCF785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404588"/>
            <a:ext cx="9144000" cy="450675"/>
          </a:xfrm>
          <a:prstGeom prst="rect">
            <a:avLst/>
          </a:prstGeom>
          <a:solidFill>
            <a:srgbClr val="F8C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BC7BD94-75DD-9C66-7D26-46A5E448D8B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763" y="6483874"/>
            <a:ext cx="3087149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D07EE8-0522-79DD-FFBC-7375E8148B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"/>
            <a:ext cx="9144000" cy="851483"/>
          </a:xfrm>
          <a:prstGeom prst="rect">
            <a:avLst/>
          </a:prstGeom>
          <a:solidFill>
            <a:srgbClr val="003A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Late Night Folsom Light Rail Service</a:t>
            </a:r>
            <a:endParaRPr lang="en-US" sz="3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3AE99D-E8E0-B644-7CD6-F39CCD31A861}"/>
              </a:ext>
            </a:extLst>
          </p:cNvPr>
          <p:cNvSpPr/>
          <p:nvPr/>
        </p:nvSpPr>
        <p:spPr>
          <a:xfrm>
            <a:off x="1" y="851485"/>
            <a:ext cx="4453325" cy="5553103"/>
          </a:xfrm>
          <a:prstGeom prst="rect">
            <a:avLst/>
          </a:prstGeom>
          <a:gradFill flip="none" rotWithShape="1">
            <a:gsLst>
              <a:gs pos="95000">
                <a:srgbClr val="FFFFFF"/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E83CAF-2090-B357-B8BA-E44BA5104ACB}"/>
              </a:ext>
            </a:extLst>
          </p:cNvPr>
          <p:cNvSpPr txBox="1"/>
          <p:nvPr/>
        </p:nvSpPr>
        <p:spPr>
          <a:xfrm>
            <a:off x="1927673" y="1069734"/>
            <a:ext cx="4055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/>
              <a:t>Original Gold Line Service:</a:t>
            </a:r>
          </a:p>
          <a:p>
            <a:r>
              <a:rPr lang="en-US" b="1"/>
              <a:t>5am to 7pm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4057DA-0E22-127A-9938-A22F496E3A73}"/>
              </a:ext>
            </a:extLst>
          </p:cNvPr>
          <p:cNvSpPr/>
          <p:nvPr/>
        </p:nvSpPr>
        <p:spPr>
          <a:xfrm>
            <a:off x="266844" y="2"/>
            <a:ext cx="71825" cy="850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01DBE16-5C12-F03D-7C1E-85B5CACBCE4A}"/>
              </a:ext>
            </a:extLst>
          </p:cNvPr>
          <p:cNvSpPr/>
          <p:nvPr/>
        </p:nvSpPr>
        <p:spPr>
          <a:xfrm>
            <a:off x="419244" y="2"/>
            <a:ext cx="71825" cy="850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80D5FB-95AD-C171-0755-6F40ED4CAEBD}"/>
              </a:ext>
            </a:extLst>
          </p:cNvPr>
          <p:cNvSpPr txBox="1"/>
          <p:nvPr/>
        </p:nvSpPr>
        <p:spPr>
          <a:xfrm>
            <a:off x="1927671" y="167549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/>
              <a:t>Extended Gold Line Service:</a:t>
            </a:r>
          </a:p>
          <a:p>
            <a:r>
              <a:rPr lang="en-US" b="1"/>
              <a:t>5am to </a:t>
            </a:r>
            <a:r>
              <a:rPr lang="en-US" b="1">
                <a:solidFill>
                  <a:srgbClr val="FFC000"/>
                </a:solidFill>
              </a:rPr>
              <a:t>11:30pm</a:t>
            </a:r>
          </a:p>
        </p:txBody>
      </p:sp>
      <p:pic>
        <p:nvPicPr>
          <p:cNvPr id="2050" name="Picture 2" descr="Could free transit for kids help California beat climate change? -  CalMatters">
            <a:extLst>
              <a:ext uri="{FF2B5EF4-FFF2-40B4-BE49-F238E27FC236}">
                <a16:creationId xmlns:a16="http://schemas.microsoft.com/office/drawing/2014/main" id="{3A2EE5D1-FFB3-1A89-3B8B-82BF19DA3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316" y="855804"/>
            <a:ext cx="4297760" cy="27616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EF6370-53B6-1E5F-4517-39BAC828EBCA}"/>
              </a:ext>
            </a:extLst>
          </p:cNvPr>
          <p:cNvSpPr txBox="1"/>
          <p:nvPr/>
        </p:nvSpPr>
        <p:spPr>
          <a:xfrm>
            <a:off x="17763" y="5566720"/>
            <a:ext cx="4429124" cy="830997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rgbClr val="FFFFFF"/>
                </a:solidFill>
                <a:cs typeface="Calibri"/>
              </a:rPr>
              <a:t>Serves special events and late-night workers!!!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2BAE3E15-F672-B1C0-7616-11C5CF0C1C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3754" y="4428484"/>
            <a:ext cx="1090227" cy="1127297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6A236696-7C10-328C-53BD-271756C8A2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8565" y="4006174"/>
            <a:ext cx="4275437" cy="239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1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Transit Signal Priority (TSP) – makeasmartcity">
            <a:extLst>
              <a:ext uri="{FF2B5EF4-FFF2-40B4-BE49-F238E27FC236}">
                <a16:creationId xmlns:a16="http://schemas.microsoft.com/office/drawing/2014/main" id="{97F1E415-6B1F-4BE7-E42F-B6A1E2DC75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54"/>
          <a:stretch/>
        </p:blipFill>
        <p:spPr bwMode="auto">
          <a:xfrm>
            <a:off x="4533900" y="3278084"/>
            <a:ext cx="4495800" cy="3008823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0E2E5C-38D5-42FE-A16E-1C98740CF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CF835-916B-42A1-9CFC-FBA935217104}" type="slidenum">
              <a:rPr lang="en-US" smtClean="0"/>
              <a:t>8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EC75CA8-0892-BDA8-7233-F6AA07704E70}"/>
              </a:ext>
            </a:extLst>
          </p:cNvPr>
          <p:cNvSpPr/>
          <p:nvPr/>
        </p:nvSpPr>
        <p:spPr>
          <a:xfrm>
            <a:off x="0" y="6404588"/>
            <a:ext cx="9144000" cy="450675"/>
          </a:xfrm>
          <a:prstGeom prst="rect">
            <a:avLst/>
          </a:prstGeom>
          <a:solidFill>
            <a:srgbClr val="F8C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B7B39E3-10EC-44C0-25F0-CB1F5C071FE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763" y="6483874"/>
            <a:ext cx="3087149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2276D9C-5625-2C7D-35DE-DF8388D3A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"/>
            <a:ext cx="9144000" cy="851483"/>
          </a:xfrm>
          <a:prstGeom prst="rect">
            <a:avLst/>
          </a:prstGeom>
          <a:solidFill>
            <a:srgbClr val="003A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Innovative Bus &amp; Light Rail Service</a:t>
            </a:r>
            <a:endParaRPr lang="en-US" sz="3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F08E6C-C782-AD27-A2C0-9A38B9340F85}"/>
              </a:ext>
            </a:extLst>
          </p:cNvPr>
          <p:cNvSpPr/>
          <p:nvPr/>
        </p:nvSpPr>
        <p:spPr>
          <a:xfrm>
            <a:off x="266844" y="2"/>
            <a:ext cx="71825" cy="850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71475E-DF1D-A844-18BD-9BF845A415EF}"/>
              </a:ext>
            </a:extLst>
          </p:cNvPr>
          <p:cNvSpPr/>
          <p:nvPr/>
        </p:nvSpPr>
        <p:spPr>
          <a:xfrm>
            <a:off x="419244" y="2"/>
            <a:ext cx="71825" cy="850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63ED62-7EEB-A010-899B-B044598C9BED}"/>
              </a:ext>
            </a:extLst>
          </p:cNvPr>
          <p:cNvSpPr/>
          <p:nvPr/>
        </p:nvSpPr>
        <p:spPr>
          <a:xfrm>
            <a:off x="571451" y="2"/>
            <a:ext cx="71825" cy="850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9C4E4A-A824-C6B5-8F41-2BA021FBDED9}"/>
              </a:ext>
            </a:extLst>
          </p:cNvPr>
          <p:cNvSpPr txBox="1"/>
          <p:nvPr/>
        </p:nvSpPr>
        <p:spPr>
          <a:xfrm>
            <a:off x="4572002" y="982316"/>
            <a:ext cx="41678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Measure A funding allows </a:t>
            </a:r>
            <a:r>
              <a:rPr lang="en-US" sz="2000" dirty="0" err="1"/>
              <a:t>SacRT</a:t>
            </a:r>
            <a:r>
              <a:rPr lang="en-US" sz="2000" dirty="0"/>
              <a:t> to explore new </a:t>
            </a:r>
            <a:r>
              <a:rPr lang="en-US" sz="2000" b="1" dirty="0"/>
              <a:t>service innovations</a:t>
            </a:r>
            <a:r>
              <a:rPr lang="en-US" sz="20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Bus Rapid Transit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Transit Signal Priority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High frequency corridors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15 min light rail service to Folsom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D4AC03-CC13-8696-E700-B2D49CBA67BB}"/>
              </a:ext>
            </a:extLst>
          </p:cNvPr>
          <p:cNvSpPr txBox="1"/>
          <p:nvPr/>
        </p:nvSpPr>
        <p:spPr>
          <a:xfrm>
            <a:off x="198916" y="5804642"/>
            <a:ext cx="31157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2021 High Capacity Bus Service Study</a:t>
            </a:r>
          </a:p>
        </p:txBody>
      </p:sp>
      <p:pic>
        <p:nvPicPr>
          <p:cNvPr id="10" name="Picture 2" descr="Deadline Detroit | Bus Rapid Transit Proposed from Downtown to Airport and  Ann Arbor">
            <a:extLst>
              <a:ext uri="{FF2B5EF4-FFF2-40B4-BE49-F238E27FC236}">
                <a16:creationId xmlns:a16="http://schemas.microsoft.com/office/drawing/2014/main" id="{0D66B355-930F-3AA9-7A1F-2FF160AA9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19" r="21346"/>
          <a:stretch/>
        </p:blipFill>
        <p:spPr bwMode="auto">
          <a:xfrm>
            <a:off x="0" y="856175"/>
            <a:ext cx="4419600" cy="554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2" descr="Transit signal priority works by communication between buses, the city's traffic management center, and individual traffic signals. Image: DOT">
            <a:extLst>
              <a:ext uri="{FF2B5EF4-FFF2-40B4-BE49-F238E27FC236}">
                <a16:creationId xmlns:a16="http://schemas.microsoft.com/office/drawing/2014/main" id="{EED99320-0C56-6811-9FC6-75F1BE0779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143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60" y="2573756"/>
            <a:ext cx="2441321" cy="18288"/>
          </a:xfrm>
          <a:custGeom>
            <a:avLst/>
            <a:gdLst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96247 w 2441321"/>
              <a:gd name="connsiteY2" fmla="*/ 0 h 18288"/>
              <a:gd name="connsiteX3" fmla="*/ 1806578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30991 w 2441321"/>
              <a:gd name="connsiteY6" fmla="*/ 18288 h 18288"/>
              <a:gd name="connsiteX7" fmla="*/ 1269487 w 2441321"/>
              <a:gd name="connsiteY7" fmla="*/ 18288 h 18288"/>
              <a:gd name="connsiteX8" fmla="*/ 707983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23008 w 2441321"/>
              <a:gd name="connsiteY2" fmla="*/ 0 h 18288"/>
              <a:gd name="connsiteX3" fmla="*/ 1782164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79817 w 2441321"/>
              <a:gd name="connsiteY6" fmla="*/ 18288 h 18288"/>
              <a:gd name="connsiteX7" fmla="*/ 1318313 w 2441321"/>
              <a:gd name="connsiteY7" fmla="*/ 18288 h 18288"/>
              <a:gd name="connsiteX8" fmla="*/ 659157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8288" fill="none" extrusionOk="0">
                <a:moveTo>
                  <a:pt x="0" y="0"/>
                </a:moveTo>
                <a:cubicBezTo>
                  <a:pt x="280302" y="-6619"/>
                  <a:pt x="363201" y="4913"/>
                  <a:pt x="585917" y="0"/>
                </a:cubicBezTo>
                <a:cubicBezTo>
                  <a:pt x="832357" y="-10107"/>
                  <a:pt x="996738" y="-34312"/>
                  <a:pt x="1196247" y="0"/>
                </a:cubicBezTo>
                <a:cubicBezTo>
                  <a:pt x="1357180" y="16623"/>
                  <a:pt x="1575042" y="-11041"/>
                  <a:pt x="1806578" y="0"/>
                </a:cubicBezTo>
                <a:cubicBezTo>
                  <a:pt x="2016334" y="246"/>
                  <a:pt x="2239353" y="-8732"/>
                  <a:pt x="2441321" y="0"/>
                </a:cubicBezTo>
                <a:cubicBezTo>
                  <a:pt x="2441188" y="8366"/>
                  <a:pt x="2440365" y="10017"/>
                  <a:pt x="2441321" y="18288"/>
                </a:cubicBezTo>
                <a:cubicBezTo>
                  <a:pt x="2159375" y="49009"/>
                  <a:pt x="2054495" y="45666"/>
                  <a:pt x="1830991" y="18288"/>
                </a:cubicBezTo>
                <a:cubicBezTo>
                  <a:pt x="1615846" y="7509"/>
                  <a:pt x="1521674" y="-5422"/>
                  <a:pt x="1269487" y="18288"/>
                </a:cubicBezTo>
                <a:cubicBezTo>
                  <a:pt x="1019660" y="53960"/>
                  <a:pt x="886911" y="42351"/>
                  <a:pt x="707983" y="18288"/>
                </a:cubicBezTo>
                <a:cubicBezTo>
                  <a:pt x="523434" y="27321"/>
                  <a:pt x="307885" y="34316"/>
                  <a:pt x="0" y="18288"/>
                </a:cubicBezTo>
                <a:cubicBezTo>
                  <a:pt x="-595" y="11182"/>
                  <a:pt x="-5" y="6307"/>
                  <a:pt x="0" y="0"/>
                </a:cubicBezTo>
                <a:close/>
              </a:path>
              <a:path w="2441321" h="18288" stroke="0" extrusionOk="0">
                <a:moveTo>
                  <a:pt x="0" y="0"/>
                </a:moveTo>
                <a:cubicBezTo>
                  <a:pt x="212126" y="-10265"/>
                  <a:pt x="442910" y="-11728"/>
                  <a:pt x="585917" y="0"/>
                </a:cubicBezTo>
                <a:cubicBezTo>
                  <a:pt x="724579" y="21751"/>
                  <a:pt x="879365" y="-33198"/>
                  <a:pt x="1123008" y="0"/>
                </a:cubicBezTo>
                <a:cubicBezTo>
                  <a:pt x="1377247" y="11220"/>
                  <a:pt x="1597861" y="-34280"/>
                  <a:pt x="1782164" y="0"/>
                </a:cubicBezTo>
                <a:cubicBezTo>
                  <a:pt x="1975975" y="-3055"/>
                  <a:pt x="2116392" y="-15531"/>
                  <a:pt x="2441321" y="0"/>
                </a:cubicBezTo>
                <a:cubicBezTo>
                  <a:pt x="2441666" y="6144"/>
                  <a:pt x="2441358" y="10525"/>
                  <a:pt x="2441321" y="18288"/>
                </a:cubicBezTo>
                <a:cubicBezTo>
                  <a:pt x="2180658" y="18322"/>
                  <a:pt x="2084222" y="5934"/>
                  <a:pt x="1879817" y="18288"/>
                </a:cubicBezTo>
                <a:cubicBezTo>
                  <a:pt x="1668182" y="16222"/>
                  <a:pt x="1551159" y="-6477"/>
                  <a:pt x="1318313" y="18288"/>
                </a:cubicBezTo>
                <a:cubicBezTo>
                  <a:pt x="1059871" y="56395"/>
                  <a:pt x="901959" y="23831"/>
                  <a:pt x="659157" y="18288"/>
                </a:cubicBezTo>
                <a:cubicBezTo>
                  <a:pt x="444692" y="28483"/>
                  <a:pt x="245032" y="39882"/>
                  <a:pt x="0" y="18288"/>
                </a:cubicBezTo>
                <a:cubicBezTo>
                  <a:pt x="-11" y="10485"/>
                  <a:pt x="-221" y="3288"/>
                  <a:pt x="0" y="0"/>
                </a:cubicBezTo>
                <a:close/>
              </a:path>
              <a:path w="2441321" h="18288" fill="none" stroke="0" extrusionOk="0">
                <a:moveTo>
                  <a:pt x="0" y="0"/>
                </a:moveTo>
                <a:cubicBezTo>
                  <a:pt x="265389" y="-22361"/>
                  <a:pt x="344845" y="-65"/>
                  <a:pt x="585917" y="0"/>
                </a:cubicBezTo>
                <a:cubicBezTo>
                  <a:pt x="858472" y="13102"/>
                  <a:pt x="949265" y="-8078"/>
                  <a:pt x="1196247" y="0"/>
                </a:cubicBezTo>
                <a:cubicBezTo>
                  <a:pt x="1379248" y="30707"/>
                  <a:pt x="1585336" y="24963"/>
                  <a:pt x="1806578" y="0"/>
                </a:cubicBezTo>
                <a:cubicBezTo>
                  <a:pt x="1986731" y="-19207"/>
                  <a:pt x="2264933" y="16601"/>
                  <a:pt x="2441321" y="0"/>
                </a:cubicBezTo>
                <a:cubicBezTo>
                  <a:pt x="2441440" y="8687"/>
                  <a:pt x="2440452" y="9944"/>
                  <a:pt x="2441321" y="18288"/>
                </a:cubicBezTo>
                <a:cubicBezTo>
                  <a:pt x="2149099" y="27348"/>
                  <a:pt x="2027305" y="56470"/>
                  <a:pt x="1830991" y="18288"/>
                </a:cubicBezTo>
                <a:cubicBezTo>
                  <a:pt x="1614571" y="-18764"/>
                  <a:pt x="1500998" y="10727"/>
                  <a:pt x="1269487" y="18288"/>
                </a:cubicBezTo>
                <a:cubicBezTo>
                  <a:pt x="1042399" y="37834"/>
                  <a:pt x="927922" y="45822"/>
                  <a:pt x="707983" y="18288"/>
                </a:cubicBezTo>
                <a:cubicBezTo>
                  <a:pt x="502575" y="-5380"/>
                  <a:pt x="350393" y="34499"/>
                  <a:pt x="0" y="18288"/>
                </a:cubicBezTo>
                <a:cubicBezTo>
                  <a:pt x="-394" y="12154"/>
                  <a:pt x="907" y="668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441321"/>
                      <a:gd name="connsiteY0" fmla="*/ 0 h 18288"/>
                      <a:gd name="connsiteX1" fmla="*/ 585917 w 2441321"/>
                      <a:gd name="connsiteY1" fmla="*/ 0 h 18288"/>
                      <a:gd name="connsiteX2" fmla="*/ 1196247 w 2441321"/>
                      <a:gd name="connsiteY2" fmla="*/ 0 h 18288"/>
                      <a:gd name="connsiteX3" fmla="*/ 1806578 w 2441321"/>
                      <a:gd name="connsiteY3" fmla="*/ 0 h 18288"/>
                      <a:gd name="connsiteX4" fmla="*/ 2441321 w 2441321"/>
                      <a:gd name="connsiteY4" fmla="*/ 0 h 18288"/>
                      <a:gd name="connsiteX5" fmla="*/ 2441321 w 2441321"/>
                      <a:gd name="connsiteY5" fmla="*/ 18288 h 18288"/>
                      <a:gd name="connsiteX6" fmla="*/ 1830991 w 2441321"/>
                      <a:gd name="connsiteY6" fmla="*/ 18288 h 18288"/>
                      <a:gd name="connsiteX7" fmla="*/ 1269487 w 2441321"/>
                      <a:gd name="connsiteY7" fmla="*/ 18288 h 18288"/>
                      <a:gd name="connsiteX8" fmla="*/ 707983 w 2441321"/>
                      <a:gd name="connsiteY8" fmla="*/ 18288 h 18288"/>
                      <a:gd name="connsiteX9" fmla="*/ 0 w 2441321"/>
                      <a:gd name="connsiteY9" fmla="*/ 18288 h 18288"/>
                      <a:gd name="connsiteX10" fmla="*/ 0 w 2441321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41321" h="18288" fill="none" extrusionOk="0">
                        <a:moveTo>
                          <a:pt x="0" y="0"/>
                        </a:moveTo>
                        <a:cubicBezTo>
                          <a:pt x="273217" y="-17533"/>
                          <a:pt x="355785" y="-4171"/>
                          <a:pt x="585917" y="0"/>
                        </a:cubicBezTo>
                        <a:cubicBezTo>
                          <a:pt x="816049" y="4171"/>
                          <a:pt x="991446" y="-9419"/>
                          <a:pt x="1196247" y="0"/>
                        </a:cubicBezTo>
                        <a:cubicBezTo>
                          <a:pt x="1401048" y="9419"/>
                          <a:pt x="1589984" y="-731"/>
                          <a:pt x="1806578" y="0"/>
                        </a:cubicBezTo>
                        <a:cubicBezTo>
                          <a:pt x="2023172" y="731"/>
                          <a:pt x="2247754" y="8393"/>
                          <a:pt x="2441321" y="0"/>
                        </a:cubicBezTo>
                        <a:cubicBezTo>
                          <a:pt x="2441167" y="8655"/>
                          <a:pt x="2440437" y="9975"/>
                          <a:pt x="2441321" y="18288"/>
                        </a:cubicBezTo>
                        <a:cubicBezTo>
                          <a:pt x="2169723" y="30506"/>
                          <a:pt x="2045712" y="39140"/>
                          <a:pt x="1830991" y="18288"/>
                        </a:cubicBezTo>
                        <a:cubicBezTo>
                          <a:pt x="1616270" y="-2564"/>
                          <a:pt x="1505876" y="3949"/>
                          <a:pt x="1269487" y="18288"/>
                        </a:cubicBezTo>
                        <a:cubicBezTo>
                          <a:pt x="1033098" y="32627"/>
                          <a:pt x="908661" y="41191"/>
                          <a:pt x="707983" y="18288"/>
                        </a:cubicBezTo>
                        <a:cubicBezTo>
                          <a:pt x="507305" y="-4615"/>
                          <a:pt x="333592" y="20759"/>
                          <a:pt x="0" y="18288"/>
                        </a:cubicBezTo>
                        <a:cubicBezTo>
                          <a:pt x="-688" y="11716"/>
                          <a:pt x="875" y="6357"/>
                          <a:pt x="0" y="0"/>
                        </a:cubicBezTo>
                        <a:close/>
                      </a:path>
                      <a:path w="2441321" h="18288" stroke="0" extrusionOk="0">
                        <a:moveTo>
                          <a:pt x="0" y="0"/>
                        </a:moveTo>
                        <a:cubicBezTo>
                          <a:pt x="207071" y="-14617"/>
                          <a:pt x="444194" y="-15606"/>
                          <a:pt x="585917" y="0"/>
                        </a:cubicBezTo>
                        <a:cubicBezTo>
                          <a:pt x="727640" y="15606"/>
                          <a:pt x="904326" y="-79"/>
                          <a:pt x="1123008" y="0"/>
                        </a:cubicBezTo>
                        <a:cubicBezTo>
                          <a:pt x="1341690" y="79"/>
                          <a:pt x="1600014" y="10401"/>
                          <a:pt x="1782164" y="0"/>
                        </a:cubicBezTo>
                        <a:cubicBezTo>
                          <a:pt x="1964314" y="-10401"/>
                          <a:pt x="2143537" y="-21488"/>
                          <a:pt x="2441321" y="0"/>
                        </a:cubicBezTo>
                        <a:cubicBezTo>
                          <a:pt x="2441735" y="5928"/>
                          <a:pt x="2441551" y="11133"/>
                          <a:pt x="2441321" y="18288"/>
                        </a:cubicBezTo>
                        <a:cubicBezTo>
                          <a:pt x="2166745" y="28773"/>
                          <a:pt x="2078726" y="15476"/>
                          <a:pt x="1879817" y="18288"/>
                        </a:cubicBezTo>
                        <a:cubicBezTo>
                          <a:pt x="1680908" y="21100"/>
                          <a:pt x="1548770" y="-4127"/>
                          <a:pt x="1318313" y="18288"/>
                        </a:cubicBezTo>
                        <a:cubicBezTo>
                          <a:pt x="1087856" y="40703"/>
                          <a:pt x="894613" y="3927"/>
                          <a:pt x="659157" y="18288"/>
                        </a:cubicBezTo>
                        <a:cubicBezTo>
                          <a:pt x="423701" y="32649"/>
                          <a:pt x="246611" y="33975"/>
                          <a:pt x="0" y="18288"/>
                        </a:cubicBezTo>
                        <a:cubicBezTo>
                          <a:pt x="-348" y="10388"/>
                          <a:pt x="-12" y="39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FF44D-35C5-0F09-1A46-A910AFB45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561" y="5587480"/>
            <a:ext cx="3597359" cy="1272992"/>
          </a:xfrm>
          <a:solidFill>
            <a:srgbClr val="003A76"/>
          </a:solidFill>
        </p:spPr>
        <p:txBody>
          <a:bodyPr anchor="t">
            <a:normAutofit lnSpcReduction="10000"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Light Rail Operations Vehicles: 97 </a:t>
            </a:r>
          </a:p>
          <a:p>
            <a:r>
              <a:rPr lang="en-US" sz="1600" dirty="0">
                <a:solidFill>
                  <a:srgbClr val="FFFFFF"/>
                </a:solidFill>
              </a:rPr>
              <a:t>Light Rail Track: 44 miles </a:t>
            </a:r>
          </a:p>
          <a:p>
            <a:r>
              <a:rPr lang="en-US" sz="1600" dirty="0">
                <a:solidFill>
                  <a:srgbClr val="FFFFFF"/>
                </a:solidFill>
              </a:rPr>
              <a:t>Stations: 53 </a:t>
            </a:r>
          </a:p>
          <a:p>
            <a:r>
              <a:rPr lang="en-US" sz="1600" dirty="0">
                <a:solidFill>
                  <a:srgbClr val="FFFFFF"/>
                </a:solidFill>
              </a:rPr>
              <a:t>Transfer Centers: 30 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A77A4D0A-11A6-FD15-EF25-FE30C9D3B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9" y="133361"/>
            <a:ext cx="9119595" cy="545445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694E09-8D9F-CCD2-A95D-4EA554393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2ACF835-916B-42A1-9CFC-FBA935217104}" type="slidenum">
              <a:rPr lang="en-US" dirty="0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DA38D0-E0A1-D1D7-E715-188EA05028F4}"/>
              </a:ext>
            </a:extLst>
          </p:cNvPr>
          <p:cNvSpPr txBox="1"/>
          <p:nvPr/>
        </p:nvSpPr>
        <p:spPr>
          <a:xfrm>
            <a:off x="4741906" y="5582164"/>
            <a:ext cx="4226011" cy="1286506"/>
          </a:xfrm>
          <a:prstGeom prst="rect">
            <a:avLst/>
          </a:prstGeom>
          <a:solidFill>
            <a:srgbClr val="003A76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750"/>
              </a:spcBef>
              <a:buFont typeface="Arial"/>
              <a:buChar char="•"/>
            </a:pPr>
            <a:r>
              <a:rPr lang="en-US" sz="1600">
                <a:solidFill>
                  <a:srgbClr val="FFFFFF"/>
                </a:solidFill>
              </a:rPr>
              <a:t>Park</a:t>
            </a:r>
            <a:r>
              <a:rPr lang="en-US" sz="1600">
                <a:solidFill>
                  <a:srgbClr val="FFFFFF"/>
                </a:solidFill>
                <a:ea typeface="+mn-lt"/>
                <a:cs typeface="+mn-lt"/>
              </a:rPr>
              <a:t>‐and‐Ride Lots: 22 </a:t>
            </a:r>
          </a:p>
          <a:p>
            <a:pPr marL="285750" indent="-285750">
              <a:lnSpc>
                <a:spcPct val="90000"/>
              </a:lnSpc>
              <a:spcBef>
                <a:spcPts val="750"/>
              </a:spcBef>
              <a:buFont typeface="Arial"/>
              <a:buChar char="•"/>
            </a:pPr>
            <a:r>
              <a:rPr lang="en-US" sz="1600">
                <a:solidFill>
                  <a:srgbClr val="FFFFFF"/>
                </a:solidFill>
                <a:ea typeface="+mn-lt"/>
                <a:cs typeface="+mn-lt"/>
              </a:rPr>
              <a:t>Parking Spaces: 10,113 </a:t>
            </a:r>
          </a:p>
          <a:p>
            <a:pPr marL="285750" indent="-285750">
              <a:lnSpc>
                <a:spcPct val="90000"/>
              </a:lnSpc>
              <a:spcBef>
                <a:spcPts val="750"/>
              </a:spcBef>
              <a:buFont typeface="Arial"/>
              <a:buChar char="•"/>
            </a:pPr>
            <a:r>
              <a:rPr lang="en-US" sz="1600">
                <a:solidFill>
                  <a:srgbClr val="FFFFFF"/>
                </a:solidFill>
                <a:ea typeface="+mn-lt"/>
                <a:cs typeface="+mn-lt"/>
              </a:rPr>
              <a:t>Average Weekday Passenger Trips: 14,600</a:t>
            </a:r>
          </a:p>
          <a:p>
            <a:pPr marL="285750" indent="-285750">
              <a:lnSpc>
                <a:spcPct val="90000"/>
              </a:lnSpc>
              <a:spcBef>
                <a:spcPts val="750"/>
              </a:spcBef>
              <a:buFont typeface="Arial"/>
              <a:buChar char="•"/>
            </a:pPr>
            <a:r>
              <a:rPr lang="en-US" sz="1600">
                <a:solidFill>
                  <a:srgbClr val="FFFFFF"/>
                </a:solidFill>
                <a:ea typeface="+mn-lt"/>
                <a:cs typeface="+mn-lt"/>
              </a:rPr>
              <a:t>Annual Train Car Miles Operated: 3,495,365</a:t>
            </a:r>
          </a:p>
        </p:txBody>
      </p:sp>
    </p:spTree>
    <p:extLst>
      <p:ext uri="{BB962C8B-B14F-4D97-AF65-F5344CB8AC3E}">
        <p14:creationId xmlns:p14="http://schemas.microsoft.com/office/powerpoint/2010/main" val="37183722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612c6d0-d459-443a-b239-e989686eeb22">
      <UserInfo>
        <DisplayName>Tabetha L. Smith</DisplayName>
        <AccountId>12</AccountId>
        <AccountType/>
      </UserInfo>
      <UserInfo>
        <DisplayName>Anthony Adams</DisplayName>
        <AccountId>2143</AccountId>
        <AccountType/>
      </UserInfo>
    </SharedWithUsers>
    <lcf76f155ced4ddcb4097134ff3c332f xmlns="8f98bae5-a605-4eed-a871-1ef8b53b6521">
      <Terms xmlns="http://schemas.microsoft.com/office/infopath/2007/PartnerControls"/>
    </lcf76f155ced4ddcb4097134ff3c332f>
    <TaxCatchAll xmlns="d612c6d0-d459-443a-b239-e989686eeb2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D20838EBF2FB42837130A4AEE42CF2" ma:contentTypeVersion="18" ma:contentTypeDescription="Create a new document." ma:contentTypeScope="" ma:versionID="eb5f3cc9413143ead0bd16f158f5e094">
  <xsd:schema xmlns:xsd="http://www.w3.org/2001/XMLSchema" xmlns:xs="http://www.w3.org/2001/XMLSchema" xmlns:p="http://schemas.microsoft.com/office/2006/metadata/properties" xmlns:ns2="8f98bae5-a605-4eed-a871-1ef8b53b6521" xmlns:ns3="d612c6d0-d459-443a-b239-e989686eeb22" targetNamespace="http://schemas.microsoft.com/office/2006/metadata/properties" ma:root="true" ma:fieldsID="7e72f1c5b31e0ca770e0e4d09f70ceb9" ns2:_="" ns3:_="">
    <xsd:import namespace="8f98bae5-a605-4eed-a871-1ef8b53b6521"/>
    <xsd:import namespace="d612c6d0-d459-443a-b239-e989686eeb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98bae5-a605-4eed-a871-1ef8b53b65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74a9f3f-c33f-43ed-8ee9-80d136ec9df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12c6d0-d459-443a-b239-e989686eeb2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e05a909-feee-4072-9d34-15c14fed7c71}" ma:internalName="TaxCatchAll" ma:showField="CatchAllData" ma:web="d612c6d0-d459-443a-b239-e989686eeb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287EA0-A57B-4A53-AD04-45FC5695812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1755CE5-D227-4C15-B19A-0E7871D19312}">
  <ds:schemaRefs>
    <ds:schemaRef ds:uri="8442fd05-5a68-48d9-add5-5f5e412f09e7"/>
    <ds:schemaRef ds:uri="http://schemas.microsoft.com/office/2006/documentManagement/types"/>
    <ds:schemaRef ds:uri="http://purl.org/dc/dcmitype/"/>
    <ds:schemaRef ds:uri="c752bfd8-da46-4826-84d5-db40fdd32d4e"/>
    <ds:schemaRef ds:uri="http://www.w3.org/XML/1998/namespace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d612c6d0-d459-443a-b239-e989686eeb22"/>
    <ds:schemaRef ds:uri="8f98bae5-a605-4eed-a871-1ef8b53b6521"/>
  </ds:schemaRefs>
</ds:datastoreItem>
</file>

<file path=customXml/itemProps3.xml><?xml version="1.0" encoding="utf-8"?>
<ds:datastoreItem xmlns:ds="http://schemas.openxmlformats.org/officeDocument/2006/customXml" ds:itemID="{C9587CFA-0253-48EE-9501-73E045A279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98bae5-a605-4eed-a871-1ef8b53b6521"/>
    <ds:schemaRef ds:uri="d612c6d0-d459-443a-b239-e989686eeb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268</TotalTime>
  <Words>1343</Words>
  <Application>Microsoft Office PowerPoint</Application>
  <PresentationFormat>On-screen Show (4:3)</PresentationFormat>
  <Paragraphs>181</Paragraphs>
  <Slides>16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Aptos</vt:lpstr>
      <vt:lpstr>Arial</vt:lpstr>
      <vt:lpstr>Arial Narrow</vt:lpstr>
      <vt:lpstr>Calibri</vt:lpstr>
      <vt:lpstr>Calibri Light</vt:lpstr>
      <vt:lpstr>Gotham Bold</vt:lpstr>
      <vt:lpstr>Gotham Book</vt:lpstr>
      <vt:lpstr>Symbol</vt:lpstr>
      <vt:lpstr>Symbol,Sans-Serif</vt:lpstr>
      <vt:lpstr>Office Theme</vt:lpstr>
      <vt:lpstr>2_Office Theme</vt:lpstr>
      <vt:lpstr>Sacramento County Measure A Funds  Impact on SacRT Services and Programs   Presentation to ITOC May 22,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SacRT 5 - Year Strategic Program FY 24-28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VI Service Monitoring Report</dc:title>
  <dc:creator>Xie, Shengao (Victor)</dc:creator>
  <cp:lastModifiedBy>Dustin Purinton</cp:lastModifiedBy>
  <cp:revision>4</cp:revision>
  <cp:lastPrinted>2023-02-21T23:50:27Z</cp:lastPrinted>
  <dcterms:created xsi:type="dcterms:W3CDTF">2020-03-11T23:48:21Z</dcterms:created>
  <dcterms:modified xsi:type="dcterms:W3CDTF">2025-05-21T14:23:26Z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0x01010042D20838EBF2FB42837130A4AEE42CF2</vt:lpwstr>
  </property>
</Properties>
</file>