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9" r:id="rId2"/>
    <p:sldId id="257" r:id="rId3"/>
    <p:sldId id="385" r:id="rId4"/>
    <p:sldId id="376" r:id="rId5"/>
    <p:sldId id="375" r:id="rId6"/>
    <p:sldId id="371" r:id="rId7"/>
    <p:sldId id="384" r:id="rId8"/>
    <p:sldId id="378" r:id="rId9"/>
    <p:sldId id="377" r:id="rId10"/>
    <p:sldId id="372" r:id="rId11"/>
    <p:sldId id="256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68978" autoAdjust="0"/>
  </p:normalViewPr>
  <p:slideViewPr>
    <p:cSldViewPr snapToGrid="0" showGuides="1">
      <p:cViewPr varScale="1">
        <p:scale>
          <a:sx n="75" d="100"/>
          <a:sy n="75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4061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B393382-526F-4B28-ACEC-14DBCF8E98E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984B098-FB8C-4742-9CE9-8F9EFB47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defRPr/>
            </a:pPr>
            <a:endParaRPr lang="en-US" dirty="0"/>
          </a:p>
          <a:p>
            <a:endParaRPr lang="en-US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en-US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8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0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5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B098-FB8C-4742-9CE9-8F9EFB4746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6DFE3-25AD-49D0-B101-03A5A4129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EB366-BDF9-447E-979B-57354B72B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144B7-9778-41DA-AEBC-2E46DCDB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DE32-C978-40C7-BADE-A9C3D9F5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2D7C-3C78-4253-A63C-F378D10E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EA40-260E-45A0-8C10-BF1FFC67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3B817-6D1E-4F4C-A966-D7CC6D14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11151-B5C5-4285-BDC1-0B83790D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9AC37-1FC2-4FB7-B51A-D9709B33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F71F-34B8-4A8C-BB22-CD65A45F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8FD32-B206-4B1C-A120-900EB4416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7EA37-E4A8-4449-8941-EAEE205D4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6A65-9339-4B41-8E30-D14578F0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8D881-30E4-4ACD-BDF7-FF118B2F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1D48-E10B-4E76-8362-E4162F05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48A2-4D3F-45F3-A6FA-4B07F999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0377-8D05-4627-9A4A-B84583B9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B0DB-BB90-4324-AD1B-E6A1E25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C687-5F3B-436B-B36A-5903679E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B936-E988-492D-B2D6-CEE43AF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073D-3FDF-45FA-9E3C-023ABD3B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DFF4-C533-46BD-AD8A-C17DE856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B51B-7089-412D-BF25-37DF0475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FDB6-5D3C-4C34-8DCB-7E5F2892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4A38-1A07-469F-A854-6C41DC00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9CB9-E7BB-419E-816B-8C262141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8008-1B9E-48B5-BBA4-EEFDB0B08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88B21-F224-4F1C-A71B-D602F7F7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7433-E1DB-4E17-A0C9-69D38076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517D5-18BD-423E-9AD3-ED15EC6A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C7C7C-4949-411C-A7A3-57C87BC9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04A8-EF3C-43CD-A10D-A9D7BA21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FF019-9D49-4A6F-982F-63C10A168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6217D-7B88-4C48-BA01-8FD2D4754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B8943-AD62-4597-B893-476D4FB3A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0C82A-3B79-42DF-829B-D58513209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35341-6B87-4C16-9186-FBF2B57F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137F2-07C9-405A-A41C-429B4AD4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D4E59-5BF7-4B21-BBD2-A20C2629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482F-3A07-4EEB-A9DA-D831B86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A15EA-03B7-45FA-A5DC-9D9E19FB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F63E2-D33A-4919-BDFE-94678C92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3CEBB-7B4B-441C-AC3E-1071D34F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3004A-956B-402B-88E5-0EFA2E49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79D89-A44D-49E4-B8E1-815BCBE8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1B14B-3770-46C7-A1A5-9A73E53D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3471-9094-4A2C-AEDD-E383968E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CD93-207F-4D84-BDD8-251AFA80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6B319-E23B-4B73-AC28-03494A24B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0E395-92B9-4B6F-9DD2-2A0BE70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1BC62-B32F-40C3-A72F-D00A1EE5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2EDDC-D56D-499B-899E-A8B5C24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CA49-4A90-4701-A429-E96AE5D9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4D91C-FD1B-486A-B05B-725AE2720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23539-7CB7-4F4B-8815-3F2843997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22D45-EA42-4F08-BFCC-8913BD29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00212-77A7-4AA1-A316-5AC7455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1ED37-8D21-49D8-9788-1D462D83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2663C-2905-403E-8860-590003A9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1B584-C64C-463F-8538-8AF099E5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7CB7-DE90-4842-A85E-E0EF44814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2CA5-1899-4708-B9D9-E9F5925DC0A8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60F8-8C77-4687-8DEC-793C7A41D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18F5D-9062-4EBE-9D99-00A2F96DF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F7F5-F549-4E51-B470-841B14AB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3A61-2AF3-4AFE-852F-D61382A7E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36" y="35070"/>
            <a:ext cx="6700085" cy="3542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32118-F9DF-46B3-BEF2-01589A05CD47}"/>
              </a:ext>
            </a:extLst>
          </p:cNvPr>
          <p:cNvSpPr/>
          <p:nvPr/>
        </p:nvSpPr>
        <p:spPr>
          <a:xfrm>
            <a:off x="3046757" y="3217535"/>
            <a:ext cx="8617045" cy="10796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>
                <a:gd name="adj" fmla="val 5000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4366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I-5 Managed Lanes Projects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60683-4F38-484E-860E-0F9A2AC84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18" y="243847"/>
            <a:ext cx="3035658" cy="2033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4F34-3AD5-4190-AD11-DB8889634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6342" y="1315832"/>
            <a:ext cx="3035658" cy="1450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0027F-7BF3-4136-894B-B55D003EF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10" y="1552564"/>
            <a:ext cx="2117545" cy="488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5CE5D-459C-4E7C-A57B-10FD783A8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199" y="4001864"/>
            <a:ext cx="958143" cy="62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E0BA5-3FA2-4796-BBF6-385E35F5A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757" y="5378929"/>
            <a:ext cx="8878000" cy="1450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72C0EF-46E6-1A91-7FF6-6CE5881188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63" y="2224771"/>
            <a:ext cx="2117545" cy="521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5865B-6436-E24B-E145-D13673185A2A}"/>
              </a:ext>
            </a:extLst>
          </p:cNvPr>
          <p:cNvSpPr txBox="1"/>
          <p:nvPr/>
        </p:nvSpPr>
        <p:spPr>
          <a:xfrm rot="10800000" flipV="1">
            <a:off x="4853254" y="4440578"/>
            <a:ext cx="500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July 2024</a:t>
            </a:r>
          </a:p>
          <a:p>
            <a:pPr algn="ctr"/>
            <a:r>
              <a:rPr lang="en-US" sz="3000" dirty="0"/>
              <a:t>Caltrans District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564474-44C1-F675-F52E-505B610A6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928" y="2929555"/>
            <a:ext cx="834709" cy="880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C577B-9DC4-756A-F119-14D8960E3B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618" y="4790576"/>
            <a:ext cx="757330" cy="7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1D896-AF7F-4CC5-92DF-437D64D9AA11}"/>
              </a:ext>
            </a:extLst>
          </p:cNvPr>
          <p:cNvSpPr txBox="1"/>
          <p:nvPr/>
        </p:nvSpPr>
        <p:spPr>
          <a:xfrm>
            <a:off x="2913620" y="482561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PROJECT FUNDING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CAE1-B51C-4DEF-B4D3-F11BFF021F71}"/>
              </a:ext>
            </a:extLst>
          </p:cNvPr>
          <p:cNvSpPr txBox="1">
            <a:spLocks/>
          </p:cNvSpPr>
          <p:nvPr/>
        </p:nvSpPr>
        <p:spPr>
          <a:xfrm>
            <a:off x="2913620" y="1588915"/>
            <a:ext cx="9146575" cy="49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200" b="1" dirty="0"/>
              <a:t>Total Project Cost</a:t>
            </a:r>
            <a:r>
              <a:rPr lang="en-US" sz="1800" b="1" dirty="0"/>
              <a:t>:						</a:t>
            </a:r>
            <a:r>
              <a:rPr lang="en-US" sz="2200" b="1" dirty="0"/>
              <a:t>$452.6 million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200" b="1" dirty="0"/>
              <a:t>Available funding:						$  69.3 million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SACOG $11.8 million – Environmental Phase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STA Measure A $57.5 million  - Design, RW and Construction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200" b="1" dirty="0"/>
              <a:t>Potential TCEP Funding SB1 Cycle 4:				$ 15.5 million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$10.5 million  - Design 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$5 million – RW (Support &amp; Capital)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200" b="1" dirty="0"/>
              <a:t>Unfunded Need:						$367.8 million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100" dirty="0"/>
              <a:t>Includes $50 million for VMT Mitigation</a:t>
            </a:r>
            <a:endParaRPr lang="en-US" sz="1800" b="1" dirty="0"/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endParaRPr lang="en-US" sz="1200" b="1" dirty="0"/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DA51E-723D-5105-1F50-BA56DF97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9" y="1420194"/>
            <a:ext cx="213378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FBA43-FDD1-4CE4-97AE-E0C7AD515477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>
                <a:solidFill>
                  <a:srgbClr val="00B0F0"/>
                </a:solidFill>
              </a:rPr>
              <a:t>PROJECT </a:t>
            </a:r>
            <a:r>
              <a:rPr lang="en-US" sz="4400" b="1" baseline="30000" dirty="0">
                <a:solidFill>
                  <a:srgbClr val="00B0F0"/>
                </a:solidFill>
              </a:rPr>
              <a:t>SCHEDULE</a:t>
            </a:r>
            <a:endParaRPr lang="en-US" sz="4400" baseline="30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0ECAA53-29F9-4525-9A95-AC20B0F2D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92342"/>
              </p:ext>
            </p:extLst>
          </p:nvPr>
        </p:nvGraphicFramePr>
        <p:xfrm>
          <a:off x="3465218" y="1780900"/>
          <a:ext cx="8128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243">
                  <a:extLst>
                    <a:ext uri="{9D8B030D-6E8A-4147-A177-3AD203B41FA5}">
                      <a16:colId xmlns:a16="http://schemas.microsoft.com/office/drawing/2014/main" val="172217441"/>
                    </a:ext>
                  </a:extLst>
                </a:gridCol>
                <a:gridCol w="4246757">
                  <a:extLst>
                    <a:ext uri="{9D8B030D-6E8A-4147-A177-3AD203B41FA5}">
                      <a16:colId xmlns:a16="http://schemas.microsoft.com/office/drawing/2014/main" val="1183645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Milestones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5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Environmental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Summer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80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Spring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1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Begin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Fall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Complete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Summer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10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6E97801-1E11-073E-D19B-73B16E6C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64" y="1423242"/>
            <a:ext cx="213378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EACA8A-E937-4E54-835D-B7E3BCFB040B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I-5 CEP PROJECT LIMITS AND SCOPE</a:t>
            </a:r>
            <a:endParaRPr lang="en-US" sz="4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3D009-AB5B-4E10-8975-F38C13DC953F}"/>
              </a:ext>
            </a:extLst>
          </p:cNvPr>
          <p:cNvSpPr txBox="1"/>
          <p:nvPr/>
        </p:nvSpPr>
        <p:spPr>
          <a:xfrm>
            <a:off x="7387256" y="1332144"/>
            <a:ext cx="445160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23 miles of new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managed lanes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Constructed 40-year service life pavements on mainline and all ramps/connectors.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Modified 7 ramps w/ ramp meters and transit/carpool queue jump preferential lanes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Constructed auxiliary/transition lanes between Pocket Road and Florin Road.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Installed ITS Elements and fiber optic line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 or upgraded drainage systems, overhead signs, lighting, pumping plants, approach slabs, guard rail, and safety barriers.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F3FB8-109B-BA66-6DB7-F2F20747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07" y="1423242"/>
            <a:ext cx="2133785" cy="401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3E283-4FC7-806C-E571-56175C13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728" y="1371600"/>
            <a:ext cx="4555528" cy="51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EACA8A-E937-4E54-835D-B7E3BCFB040B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I-5 CEP PROJECT LIMITS AND SCOPE</a:t>
            </a:r>
            <a:endParaRPr lang="en-US" sz="4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3D009-AB5B-4E10-8975-F38C13DC953F}"/>
              </a:ext>
            </a:extLst>
          </p:cNvPr>
          <p:cNvSpPr txBox="1"/>
          <p:nvPr/>
        </p:nvSpPr>
        <p:spPr>
          <a:xfrm>
            <a:off x="7526486" y="3489399"/>
            <a:ext cx="43123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Casilada Way Pedestrian Over-Crossing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 Track along Franklin Blvd. implemented by the City of Elk Grove connects to the RT Blue Line at Consumnes River College Station.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Upgraded pedestrian ramps and sidewalks to current ADA standards at major interchanges.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F3FB8-109B-BA66-6DB7-F2F20747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07" y="1423242"/>
            <a:ext cx="2133785" cy="401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3E283-4FC7-806C-E571-56175C13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728" y="1371600"/>
            <a:ext cx="4555528" cy="5149399"/>
          </a:xfrm>
          <a:prstGeom prst="rect">
            <a:avLst/>
          </a:prstGeom>
        </p:spPr>
      </p:pic>
      <p:pic>
        <p:nvPicPr>
          <p:cNvPr id="5" name="Picture 4" descr="A group of people standing on a bridge&#10;&#10;Description automatically generated with low confidence">
            <a:extLst>
              <a:ext uri="{FF2B5EF4-FFF2-40B4-BE49-F238E27FC236}">
                <a16:creationId xmlns:a16="http://schemas.microsoft.com/office/drawing/2014/main" id="{54009129-2D40-2AFA-D528-5746D602C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23" y="1423243"/>
            <a:ext cx="4382637" cy="20057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FA9C64-ABB9-CA30-A778-3EB4DA6F06C6}"/>
              </a:ext>
            </a:extLst>
          </p:cNvPr>
          <p:cNvCxnSpPr>
            <a:cxnSpLocks/>
          </p:cNvCxnSpPr>
          <p:nvPr/>
        </p:nvCxnSpPr>
        <p:spPr>
          <a:xfrm>
            <a:off x="5253471" y="4396466"/>
            <a:ext cx="2202752" cy="39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D1CE15-4FDB-23EC-EE20-C430167DD5A0}"/>
              </a:ext>
            </a:extLst>
          </p:cNvPr>
          <p:cNvCxnSpPr>
            <a:cxnSpLocks/>
          </p:cNvCxnSpPr>
          <p:nvPr/>
        </p:nvCxnSpPr>
        <p:spPr>
          <a:xfrm flipV="1">
            <a:off x="5253471" y="4436076"/>
            <a:ext cx="2202752" cy="149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74A4B16-A4A7-4676-EED0-87BDF9B5280F}"/>
              </a:ext>
            </a:extLst>
          </p:cNvPr>
          <p:cNvSpPr/>
          <p:nvPr/>
        </p:nvSpPr>
        <p:spPr>
          <a:xfrm>
            <a:off x="4057120" y="2695136"/>
            <a:ext cx="251669" cy="25585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451710-0B4F-AF68-F9DF-B18F3FC2058D}"/>
              </a:ext>
            </a:extLst>
          </p:cNvPr>
          <p:cNvCxnSpPr>
            <a:cxnSpLocks/>
          </p:cNvCxnSpPr>
          <p:nvPr/>
        </p:nvCxnSpPr>
        <p:spPr>
          <a:xfrm>
            <a:off x="4253218" y="2862519"/>
            <a:ext cx="3203005" cy="8304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FBA43-FDD1-4CE4-97AE-E0C7AD515477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I-5 CEP PROJECT FUNDING AND SCHEDULE</a:t>
            </a:r>
            <a:endParaRPr lang="en-US" sz="4400" baseline="30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0ECAA53-29F9-4525-9A95-AC20B0F2D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08502"/>
              </p:ext>
            </p:extLst>
          </p:nvPr>
        </p:nvGraphicFramePr>
        <p:xfrm>
          <a:off x="3274469" y="4382146"/>
          <a:ext cx="8128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243">
                  <a:extLst>
                    <a:ext uri="{9D8B030D-6E8A-4147-A177-3AD203B41FA5}">
                      <a16:colId xmlns:a16="http://schemas.microsoft.com/office/drawing/2014/main" val="172217441"/>
                    </a:ext>
                  </a:extLst>
                </a:gridCol>
                <a:gridCol w="4246757">
                  <a:extLst>
                    <a:ext uri="{9D8B030D-6E8A-4147-A177-3AD203B41FA5}">
                      <a16:colId xmlns:a16="http://schemas.microsoft.com/office/drawing/2014/main" val="1183645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Milestones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5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Contract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May 1,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1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Begin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May 31,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Complete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October 24,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10348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58A4AB2-3887-3936-A8C3-412661F2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97412"/>
              </p:ext>
            </p:extLst>
          </p:nvPr>
        </p:nvGraphicFramePr>
        <p:xfrm>
          <a:off x="3278588" y="1576310"/>
          <a:ext cx="8128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243">
                  <a:extLst>
                    <a:ext uri="{9D8B030D-6E8A-4147-A177-3AD203B41FA5}">
                      <a16:colId xmlns:a16="http://schemas.microsoft.com/office/drawing/2014/main" val="172217441"/>
                    </a:ext>
                  </a:extLst>
                </a:gridCol>
                <a:gridCol w="4246757">
                  <a:extLst>
                    <a:ext uri="{9D8B030D-6E8A-4147-A177-3AD203B41FA5}">
                      <a16:colId xmlns:a16="http://schemas.microsoft.com/office/drawing/2014/main" val="1183645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5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$313.5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8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SB 1 - SCCP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$14.8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80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 Measure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$33.2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1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SACOG (CMAQ)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$370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103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C18E96-7612-726D-D246-B99C454F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87" y="1423242"/>
            <a:ext cx="2133785" cy="4011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9EB79-8E15-F876-6E43-C75273C762DA}"/>
              </a:ext>
            </a:extLst>
          </p:cNvPr>
          <p:cNvSpPr txBox="1"/>
          <p:nvPr/>
        </p:nvSpPr>
        <p:spPr>
          <a:xfrm>
            <a:off x="3396343" y="4069130"/>
            <a:ext cx="37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Highlight measure A statement</a:t>
            </a:r>
          </a:p>
        </p:txBody>
      </p:sp>
    </p:spTree>
    <p:extLst>
      <p:ext uri="{BB962C8B-B14F-4D97-AF65-F5344CB8AC3E}">
        <p14:creationId xmlns:p14="http://schemas.microsoft.com/office/powerpoint/2010/main" val="387213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40239EE-AB43-40F7-BBEE-141B6B7DA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41" y="1332144"/>
            <a:ext cx="4483256" cy="53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EACA8A-E937-4E54-835D-B7E3BCFB040B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I-5 ML PROJECT LIMITS</a:t>
            </a:r>
            <a:endParaRPr lang="en-US" sz="4400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62036-FD4D-DD9E-BAFF-3B5EF618D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07" y="1508302"/>
            <a:ext cx="213378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1D896-AF7F-4CC5-92DF-437D64D9AA11}"/>
              </a:ext>
            </a:extLst>
          </p:cNvPr>
          <p:cNvSpPr txBox="1"/>
          <p:nvPr/>
        </p:nvSpPr>
        <p:spPr>
          <a:xfrm>
            <a:off x="2782992" y="476341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Need and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80879-30E0-4C4D-8661-AB3B359E8750}"/>
              </a:ext>
            </a:extLst>
          </p:cNvPr>
          <p:cNvSpPr txBox="1"/>
          <p:nvPr/>
        </p:nvSpPr>
        <p:spPr>
          <a:xfrm>
            <a:off x="3289414" y="1611343"/>
            <a:ext cx="316714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Need (Existing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9ABF3-1DF7-4934-BE1A-1890763B71F3}"/>
              </a:ext>
            </a:extLst>
          </p:cNvPr>
          <p:cNvSpPr txBox="1"/>
          <p:nvPr/>
        </p:nvSpPr>
        <p:spPr>
          <a:xfrm>
            <a:off x="3754218" y="2339264"/>
            <a:ext cx="2929079" cy="5909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Recurring Morning, Evening, &amp; Weekend Congestion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D70BC-4C14-4542-88E0-F346E6F3422F}"/>
              </a:ext>
            </a:extLst>
          </p:cNvPr>
          <p:cNvSpPr txBox="1"/>
          <p:nvPr/>
        </p:nvSpPr>
        <p:spPr>
          <a:xfrm>
            <a:off x="3754218" y="5571006"/>
            <a:ext cx="2929077" cy="5909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+mj-lt"/>
              </a:rPr>
              <a:t>Lack of Traveler Information and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9090B-D276-4390-8940-FCE5543CEABB}"/>
              </a:ext>
            </a:extLst>
          </p:cNvPr>
          <p:cNvSpPr txBox="1"/>
          <p:nvPr/>
        </p:nvSpPr>
        <p:spPr>
          <a:xfrm>
            <a:off x="3754217" y="3541859"/>
            <a:ext cx="2929078" cy="5909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+mj-lt"/>
              </a:rPr>
              <a:t>Inefficient Operation of Freight and Transit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89959-4E0E-414D-8D8B-2B365CB45F73}"/>
              </a:ext>
            </a:extLst>
          </p:cNvPr>
          <p:cNvSpPr txBox="1"/>
          <p:nvPr/>
        </p:nvSpPr>
        <p:spPr>
          <a:xfrm>
            <a:off x="3754218" y="4596935"/>
            <a:ext cx="2929077" cy="5909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+mj-lt"/>
              </a:rPr>
              <a:t>Single Occupancy with limited Multi-modal Options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0C2E614-084E-40D7-8B71-442C57FE3AB7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3289414" y="1872952"/>
            <a:ext cx="464804" cy="761777"/>
          </a:xfrm>
          <a:prstGeom prst="bentConnector3">
            <a:avLst>
              <a:gd name="adj1" fmla="val -491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BF57480-D7E4-42A4-BFC8-67969AE8ADF4}"/>
              </a:ext>
            </a:extLst>
          </p:cNvPr>
          <p:cNvCxnSpPr>
            <a:cxnSpLocks/>
            <a:stCxn id="6" idx="1"/>
            <a:endCxn id="9" idx="1"/>
          </p:cNvCxnSpPr>
          <p:nvPr/>
        </p:nvCxnSpPr>
        <p:spPr>
          <a:xfrm rot="10800000" flipH="1" flipV="1">
            <a:off x="3289413" y="1872953"/>
            <a:ext cx="464803" cy="1964372"/>
          </a:xfrm>
          <a:prstGeom prst="bentConnector3">
            <a:avLst>
              <a:gd name="adj1" fmla="val -491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43624ED-54A3-4D62-8FE7-FEB3F772D59A}"/>
              </a:ext>
            </a:extLst>
          </p:cNvPr>
          <p:cNvCxnSpPr>
            <a:cxnSpLocks/>
            <a:stCxn id="6" idx="1"/>
            <a:endCxn id="10" idx="1"/>
          </p:cNvCxnSpPr>
          <p:nvPr/>
        </p:nvCxnSpPr>
        <p:spPr>
          <a:xfrm rot="10800000" flipH="1" flipV="1">
            <a:off x="3289414" y="1872953"/>
            <a:ext cx="464804" cy="3019448"/>
          </a:xfrm>
          <a:prstGeom prst="bentConnector3">
            <a:avLst>
              <a:gd name="adj1" fmla="val -491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944E8BF-07CA-46C8-873B-989AC6506E8E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rot="10800000" flipH="1" flipV="1">
            <a:off x="3289414" y="1872952"/>
            <a:ext cx="464804" cy="3993519"/>
          </a:xfrm>
          <a:prstGeom prst="bentConnector3">
            <a:avLst>
              <a:gd name="adj1" fmla="val -491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CA18F5-5086-4778-AFD8-26BAA358A469}"/>
              </a:ext>
            </a:extLst>
          </p:cNvPr>
          <p:cNvSpPr txBox="1"/>
          <p:nvPr/>
        </p:nvSpPr>
        <p:spPr>
          <a:xfrm>
            <a:off x="7766312" y="1611343"/>
            <a:ext cx="316714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Purpose (Goals)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DA901-BB4B-4169-83E8-12627159E82A}"/>
              </a:ext>
            </a:extLst>
          </p:cNvPr>
          <p:cNvSpPr txBox="1"/>
          <p:nvPr/>
        </p:nvSpPr>
        <p:spPr>
          <a:xfrm>
            <a:off x="8322310" y="2349327"/>
            <a:ext cx="3318002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Ease Congestion &amp; Improve Person Throughput, eliminating cut through traffic through disadvantage communities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3213F-A0A7-4899-9978-3B3C4547645A}"/>
              </a:ext>
            </a:extLst>
          </p:cNvPr>
          <p:cNvSpPr txBox="1"/>
          <p:nvPr/>
        </p:nvSpPr>
        <p:spPr>
          <a:xfrm>
            <a:off x="8322310" y="4703438"/>
            <a:ext cx="331800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Reduce GHG by Improving Corridor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C086E-6489-4D30-9257-71596AE31F3D}"/>
              </a:ext>
            </a:extLst>
          </p:cNvPr>
          <p:cNvSpPr txBox="1"/>
          <p:nvPr/>
        </p:nvSpPr>
        <p:spPr>
          <a:xfrm>
            <a:off x="8322310" y="5672272"/>
            <a:ext cx="331800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Provide Expedited Travel Time Information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B102BFB-91D1-4ACB-BA1C-1A05A6F178BD}"/>
              </a:ext>
            </a:extLst>
          </p:cNvPr>
          <p:cNvCxnSpPr>
            <a:cxnSpLocks/>
            <a:stCxn id="15" idx="1"/>
            <a:endCxn id="16" idx="1"/>
          </p:cNvCxnSpPr>
          <p:nvPr/>
        </p:nvCxnSpPr>
        <p:spPr>
          <a:xfrm rot="10800000" flipH="1" flipV="1">
            <a:off x="7766312" y="1872952"/>
            <a:ext cx="555998" cy="1076539"/>
          </a:xfrm>
          <a:prstGeom prst="bentConnector3">
            <a:avLst>
              <a:gd name="adj1" fmla="val -41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AAC77C8-6586-42C8-8AAF-7A1F4A231A43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H="1" flipV="1">
            <a:off x="7766312" y="1872952"/>
            <a:ext cx="555998" cy="3153651"/>
          </a:xfrm>
          <a:prstGeom prst="bentConnector3">
            <a:avLst>
              <a:gd name="adj1" fmla="val -41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999862F-E5BB-4516-9046-3C60E99C9780}"/>
              </a:ext>
            </a:extLst>
          </p:cNvPr>
          <p:cNvCxnSpPr>
            <a:cxnSpLocks/>
            <a:stCxn id="15" idx="1"/>
            <a:endCxn id="18" idx="1"/>
          </p:cNvCxnSpPr>
          <p:nvPr/>
        </p:nvCxnSpPr>
        <p:spPr>
          <a:xfrm rot="10800000" flipH="1" flipV="1">
            <a:off x="7766312" y="1872952"/>
            <a:ext cx="555998" cy="4122485"/>
          </a:xfrm>
          <a:prstGeom prst="bentConnector3">
            <a:avLst>
              <a:gd name="adj1" fmla="val -41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B2A585-065C-48A4-B16D-BBB8827EAD5C}"/>
              </a:ext>
            </a:extLst>
          </p:cNvPr>
          <p:cNvSpPr txBox="1"/>
          <p:nvPr/>
        </p:nvSpPr>
        <p:spPr>
          <a:xfrm>
            <a:off x="8322310" y="3803381"/>
            <a:ext cx="331800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Support &amp; Improve Reliable Transit and Freight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BB733D6-1E2A-4351-9A32-9BA4676527AE}"/>
              </a:ext>
            </a:extLst>
          </p:cNvPr>
          <p:cNvCxnSpPr>
            <a:cxnSpLocks/>
            <a:stCxn id="15" idx="1"/>
            <a:endCxn id="22" idx="1"/>
          </p:cNvCxnSpPr>
          <p:nvPr/>
        </p:nvCxnSpPr>
        <p:spPr>
          <a:xfrm rot="10800000" flipH="1" flipV="1">
            <a:off x="7766312" y="1872953"/>
            <a:ext cx="555998" cy="2253594"/>
          </a:xfrm>
          <a:prstGeom prst="bentConnector3">
            <a:avLst>
              <a:gd name="adj1" fmla="val -41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CA275B-D2A7-B5FE-E768-2627E71F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73" y="1470070"/>
            <a:ext cx="213378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EACA8A-E937-4E54-835D-B7E3BCFB040B}"/>
              </a:ext>
            </a:extLst>
          </p:cNvPr>
          <p:cNvSpPr txBox="1"/>
          <p:nvPr/>
        </p:nvSpPr>
        <p:spPr>
          <a:xfrm>
            <a:off x="2838079" y="337000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I-5 ML PROJECT SCOPE</a:t>
            </a:r>
            <a:endParaRPr lang="en-US" sz="4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3D009-AB5B-4E10-8975-F38C13DC953F}"/>
              </a:ext>
            </a:extLst>
          </p:cNvPr>
          <p:cNvSpPr txBox="1"/>
          <p:nvPr/>
        </p:nvSpPr>
        <p:spPr>
          <a:xfrm>
            <a:off x="2954193" y="1561966"/>
            <a:ext cx="44660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Managed 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Pave median, modify bridges and install median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Integrated Corridor Management (ICM) Elements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Corridor Adaptive Ramp Metering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CCTV/CMS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 Priority for onramps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Rehabilitate/modify  drainage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DAED1-57AC-4BB9-8B84-C0DB98FCF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261" y="2343150"/>
            <a:ext cx="4396401" cy="2947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62036-FD4D-DD9E-BAFF-3B5EF618D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07" y="1508302"/>
            <a:ext cx="213378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1D896-AF7F-4CC5-92DF-437D64D9AA11}"/>
              </a:ext>
            </a:extLst>
          </p:cNvPr>
          <p:cNvSpPr txBox="1"/>
          <p:nvPr/>
        </p:nvSpPr>
        <p:spPr>
          <a:xfrm>
            <a:off x="2913620" y="454569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Sac-5 ML Project Alternatives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181D2-3A31-BD23-DB7C-0F603E417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" y="1449713"/>
            <a:ext cx="2133785" cy="4011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28A37-A08A-E6AD-40E7-E206B135C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25" y="1790134"/>
            <a:ext cx="3455493" cy="1529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0780A-2224-DC93-A071-9873FBE41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619" y="3482508"/>
            <a:ext cx="3768360" cy="32470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9422D9-BCFF-5A2C-569C-D980CD69E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39348"/>
              </p:ext>
            </p:extLst>
          </p:nvPr>
        </p:nvGraphicFramePr>
        <p:xfrm>
          <a:off x="6671846" y="1790134"/>
          <a:ext cx="5242555" cy="494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868">
                  <a:extLst>
                    <a:ext uri="{9D8B030D-6E8A-4147-A177-3AD203B41FA5}">
                      <a16:colId xmlns:a16="http://schemas.microsoft.com/office/drawing/2014/main" val="3117846090"/>
                    </a:ext>
                  </a:extLst>
                </a:gridCol>
                <a:gridCol w="4762687">
                  <a:extLst>
                    <a:ext uri="{9D8B030D-6E8A-4147-A177-3AD203B41FA5}">
                      <a16:colId xmlns:a16="http://schemas.microsoft.com/office/drawing/2014/main" val="2283177541"/>
                    </a:ext>
                  </a:extLst>
                </a:gridCol>
              </a:tblGrid>
              <a:tr h="4808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 Build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715403210"/>
                  </a:ext>
                </a:extLst>
              </a:tr>
              <a:tr h="4808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Build- 1 HOV 2+ Lane in Each Direction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3519803934"/>
                  </a:ext>
                </a:extLst>
              </a:tr>
              <a:tr h="4808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Build- 1 HOT 2+ Lane in Each Direction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3915764422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Build- 1 HOT 3+ Lane in Each Direction (HOV 2 may pay reduced toll or full toll)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3534333466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Build- 1 Express Lane in Each Direction (Everyone Pays)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3019096648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Build- 1 Transit Lane in Each Direction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2751399378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Convert current #1 mixed-flow lane to HOV 2+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841027046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Build- 1, Convert 1 GP HOT 2+ Lanes in Each Direction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1331649228"/>
                  </a:ext>
                </a:extLst>
              </a:tr>
              <a:tr h="56609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Build- 1, Convert 1 GP HOT 3+ Lanes in Each Direction (HOV 2 may pay reduced toll of full toll)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" marR="6493" marT="6493" marB="0" anchor="ctr"/>
                </a:tc>
                <a:extLst>
                  <a:ext uri="{0D108BD9-81ED-4DB2-BD59-A6C34878D82A}">
                    <a16:rowId xmlns:a16="http://schemas.microsoft.com/office/drawing/2014/main" val="177376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7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71D896-AF7F-4CC5-92DF-437D64D9AA11}"/>
              </a:ext>
            </a:extLst>
          </p:cNvPr>
          <p:cNvSpPr txBox="1"/>
          <p:nvPr/>
        </p:nvSpPr>
        <p:spPr>
          <a:xfrm>
            <a:off x="2913620" y="454569"/>
            <a:ext cx="9000781" cy="9951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baseline="30000" dirty="0">
              <a:solidFill>
                <a:srgbClr val="00B0F0"/>
              </a:solidFill>
            </a:endParaRPr>
          </a:p>
          <a:p>
            <a:pPr algn="ctr"/>
            <a:r>
              <a:rPr lang="en-US" sz="4400" b="1" baseline="30000" dirty="0">
                <a:solidFill>
                  <a:srgbClr val="00B0F0"/>
                </a:solidFill>
              </a:rPr>
              <a:t>Project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CAE1-B51C-4DEF-B4D3-F11BFF021F71}"/>
              </a:ext>
            </a:extLst>
          </p:cNvPr>
          <p:cNvSpPr txBox="1">
            <a:spLocks/>
          </p:cNvSpPr>
          <p:nvPr/>
        </p:nvSpPr>
        <p:spPr>
          <a:xfrm>
            <a:off x="2913620" y="1600238"/>
            <a:ext cx="9000781" cy="4350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Reliable connectivity to jobs, Sacramento International Airport and activity centers such as Golden 1 Center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A more reliable highway system for goods movement with an increase of &gt; 1200 additional trucks per day</a:t>
            </a:r>
          </a:p>
          <a:p>
            <a:pPr marL="285750" indent="-285750" algn="just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Promote ride sharing and mode shift to transit </a:t>
            </a:r>
          </a:p>
          <a:p>
            <a:pPr marL="285750" indent="-285750" algn="just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Improve safety by reducing number of congested related collisions </a:t>
            </a:r>
          </a:p>
          <a:p>
            <a:pPr marL="285750" indent="-285750" algn="just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800" dirty="0"/>
              <a:t>Provides reliable transit and promotes connectivity to Disadvantage Communities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Improve travel times for managed lanes users and transit by over 40%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800" dirty="0"/>
              <a:t>Improve travel times for general purpose lane users and freight by almost 30%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65283F-2D2E-C440-82FD-EF2E1C1B4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84" y="1423242"/>
            <a:ext cx="2133785" cy="401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CD402-2940-5417-64B9-659BD8CA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438" y="4349247"/>
            <a:ext cx="2709252" cy="2334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010A1-EE2A-71B4-A52C-744307CFD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79" y="4590850"/>
            <a:ext cx="5171732" cy="17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8" ma:contentTypeDescription="Create a new document." ma:contentTypeScope="" ma:versionID="eb5f3cc9413143ead0bd16f158f5e094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7e72f1c5b31e0ca770e0e4d09f70ceb9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2E85E-A8C3-44B6-87BF-0E77E700A86D}"/>
</file>

<file path=customXml/itemProps2.xml><?xml version="1.0" encoding="utf-8"?>
<ds:datastoreItem xmlns:ds="http://schemas.openxmlformats.org/officeDocument/2006/customXml" ds:itemID="{E21A0CCC-0949-483F-A793-6638B0A5BF54}"/>
</file>

<file path=docProps/app.xml><?xml version="1.0" encoding="utf-8"?>
<Properties xmlns="http://schemas.openxmlformats.org/officeDocument/2006/extended-properties" xmlns:vt="http://schemas.openxmlformats.org/officeDocument/2006/docPropsVTypes">
  <TotalTime>28166</TotalTime>
  <Words>648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Slack, Meredith@DOT</dc:creator>
  <cp:lastModifiedBy>Avila, Jess S@DOT</cp:lastModifiedBy>
  <cp:revision>100</cp:revision>
  <cp:lastPrinted>2024-07-24T16:29:36Z</cp:lastPrinted>
  <dcterms:created xsi:type="dcterms:W3CDTF">2021-02-24T23:51:40Z</dcterms:created>
  <dcterms:modified xsi:type="dcterms:W3CDTF">2024-07-24T18:01:41Z</dcterms:modified>
</cp:coreProperties>
</file>